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70" r:id="rId2"/>
    <p:sldId id="309" r:id="rId3"/>
    <p:sldId id="310" r:id="rId4"/>
    <p:sldId id="305" r:id="rId5"/>
    <p:sldId id="307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лимченко Анастасия Валерьевна" initials="КАВ" lastIdx="1" clrIdx="0">
    <p:extLst>
      <p:ext uri="{19B8F6BF-5375-455C-9EA6-DF929625EA0E}">
        <p15:presenceInfo xmlns:p15="http://schemas.microsoft.com/office/powerpoint/2012/main" userId="S-1-5-21-2944462463-41517796-893743237-99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7BAB"/>
    <a:srgbClr val="FFFFFF"/>
    <a:srgbClr val="FBD88E"/>
    <a:srgbClr val="76EC6D"/>
    <a:srgbClr val="008484"/>
    <a:srgbClr val="CC4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2093" autoAdjust="0"/>
  </p:normalViewPr>
  <p:slideViewPr>
    <p:cSldViewPr snapToGrid="0">
      <p:cViewPr>
        <p:scale>
          <a:sx n="154" d="100"/>
          <a:sy n="154" d="100"/>
        </p:scale>
        <p:origin x="-1704" y="-8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05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255239C9-9388-4384-80B7-7C532D03797C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805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A6C9BACE-5F67-416F-9B9A-C58E67EB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24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160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9BACE-5F67-416F-9B9A-C58E67EBA5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34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346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26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6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22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52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46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656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356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2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173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53976-5425-4D28-B493-977C0D385C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04DFC-1AA0-4C95-B310-8A611ECF67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57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884552"/>
            <a:ext cx="6993925" cy="5251889"/>
          </a:xfrm>
          <a:prstGeom prst="rect">
            <a:avLst/>
          </a:prstGeom>
          <a:gradFill flip="none" rotWithShape="1">
            <a:gsLst>
              <a:gs pos="0">
                <a:srgbClr val="FCBF25"/>
              </a:gs>
              <a:gs pos="100000">
                <a:srgbClr val="5274B1"/>
              </a:gs>
            </a:gsLst>
            <a:lin ang="0" scaled="1"/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5330" y="1024740"/>
            <a:ext cx="5964193" cy="463992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2600" b="1" spc="300" dirty="0" smtClean="0">
                <a:ea typeface="Lato" panose="020F0502020204030203" pitchFamily="34" charset="0"/>
                <a:cs typeface="Lato" panose="020F0502020204030203" pitchFamily="34" charset="0"/>
              </a:rPr>
              <a:t>ПРЕЗЕНТАЦИЯ</a:t>
            </a:r>
          </a:p>
          <a:p>
            <a:pPr algn="ctr">
              <a:lnSpc>
                <a:spcPct val="110000"/>
              </a:lnSpc>
            </a:pPr>
            <a:r>
              <a:rPr lang="ru-RU" sz="2600" b="1" spc="300" dirty="0" smtClean="0">
                <a:ea typeface="Lato" panose="020F0502020204030203" pitchFamily="34" charset="0"/>
                <a:cs typeface="Lato" panose="020F0502020204030203" pitchFamily="34" charset="0"/>
              </a:rPr>
              <a:t>ДЛЯ СОГЛАСОВАНИЯ ПРОЕКТА МЕЖЕВАНИЯ ТЕРРИТОРИИ (КОРРЕКТИРОВКА ПРОЕКТА МЕЖЕВАНИЯ ТЕРРИТОРИИ МИКРОРАЙОНА 28А ГОРОДА СУРГУТА В ОТНОШЕНИИ ЗЕМЕЛЬНЫХ УЧАСТКОВ С УСЛОВНЫМИ НОМЕРАМИ :ЗУ1.1, :ЗУ2.16, :ЗУ3.1)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75733" y="262818"/>
            <a:ext cx="11276224" cy="28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500" b="1" spc="300" noProof="1" smtClean="0"/>
              <a:t>РАЗРАБОТЧИК - ОБЩЕСТВО С ОГРАНИЧЕННОЙ ОТВЕТСТВЕННОСТЬЮ «ГРАДОПРОЕКТ»</a:t>
            </a:r>
            <a:endParaRPr lang="ru-RU" sz="1500" b="1" spc="300" noProof="1"/>
          </a:p>
        </p:txBody>
      </p:sp>
      <p:sp>
        <p:nvSpPr>
          <p:cNvPr id="11" name="TextBox 10"/>
          <p:cNvSpPr txBox="1"/>
          <p:nvPr/>
        </p:nvSpPr>
        <p:spPr>
          <a:xfrm>
            <a:off x="0" y="6340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55" y="235822"/>
            <a:ext cx="403051" cy="4826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t="14771" r="40723" b="4992"/>
          <a:stretch/>
        </p:blipFill>
        <p:spPr>
          <a:xfrm>
            <a:off x="6384324" y="882153"/>
            <a:ext cx="5475306" cy="5254769"/>
          </a:xfrm>
          <a:prstGeom prst="hexagon">
            <a:avLst/>
          </a:prstGeom>
          <a:ln w="254000" cap="sq">
            <a:solidFill>
              <a:schemeClr val="bg1"/>
            </a:solidFill>
            <a:miter lim="800000"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866274" y="236962"/>
            <a:ext cx="11325726" cy="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19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08016" y="1276799"/>
            <a:ext cx="492443" cy="485304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ДЕПАРТАМЕНТ АРХИТЕКТУРЫ И ГРАДОСТРОИТЕЛЬСТВА</a:t>
            </a:r>
          </a:p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АДМИНИСТРАЦИИ ГОРОДА СУРГУТА</a:t>
            </a:r>
            <a:endParaRPr lang="ru-RU" sz="1000" spc="300" noProof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6340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sp>
        <p:nvSpPr>
          <p:cNvPr id="17" name="Прямоугольник 12"/>
          <p:cNvSpPr/>
          <p:nvPr/>
        </p:nvSpPr>
        <p:spPr>
          <a:xfrm>
            <a:off x="0" y="83128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pPr algn="ctr">
              <a:lnSpc>
                <a:spcPct val="150000"/>
              </a:lnSpc>
            </a:pPr>
            <a:r>
              <a:rPr lang="ru-RU" sz="22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ПРОЕКТ МЕЖЕВАНИЯ. ОБЩАЯ ИНФОРМАЦИЯ</a:t>
            </a:r>
            <a:endParaRPr lang="ru-RU" sz="22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65" y="1032562"/>
            <a:ext cx="113004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Заявитель: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ООО Специализированный застройщик </a:t>
            </a:r>
            <a:r>
              <a:rPr lang="ru-RU" sz="1300" smtClean="0">
                <a:latin typeface="Times New Roman" pitchFamily="18" charset="0"/>
                <a:cs typeface="Times New Roman" pitchFamily="18" charset="0"/>
              </a:rPr>
              <a:t>«Выбор»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Исполнитель: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ООО «Градопроект»</a:t>
            </a: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Наименование: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Проект межевания территории (корректировка проекта межевания территории микрорайона 28А города Сургута в отношении земельных участков с условными номерами :ЗУ1.1, :ЗУ2.16, :ЗУ3.1)</a:t>
            </a:r>
          </a:p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Причина внесения изменений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– увеличение параметров земельного участка с условным номером :ЗУ2.16 для завершения строительства многоквартирного жилого дома по инвестиционному соглашению.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В рамках корректировки ранее утвержденного проекта предусматривается переформирование границ земельных участков с условными номерами :ЗУ2.16, :ЗУ3.1 между собой, в целях увеличения параметров земельного участка с условным номером :ЗУ2.16 для завершения строительства многоквартирного жилого дома по инвестиционному соглашению. Корректировкой проекта предусмотрено уменьшение границ земельного участка с условным номером :ЗУ3.1 и изменение вида разрешенного использования на «Земельные участки (территории) общего пользования» (12.0). Земельный участок с кадастровым номером 86:10:0101208:145 ранее входивший в состав образуемого земельного участка с условным номером :ЗУ3.1 в рамках настоящей корректировки предусматривается как сохраняемый. Так же корректировкой предусмотрено изменение границ и способа образования земельного участка с условным номером :ЗУ1.1. </a:t>
            </a:r>
          </a:p>
          <a:p>
            <a:pPr algn="just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Проектом межевания 2019 года предусматривалось формирование земельного участка с условным номером :ЗУ3.1 под дошкольное, начальное и среднее общее образование. В связи с исключением  из территории проектирования земельного участка с кадастровым номером 86:10:0101208:145, изменением границ и вида разрешенного использования земельного участка с условным номером :ЗУ3.1, предусмотренного под дошкольное образовательное учреждение на первом этаже многоквартирного жилого дома будет размещен  билдинг-сад в границах проектируемого земельного участка :ЗУ2.16.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300" b="1" dirty="0" smtClean="0">
                <a:latin typeface="Times New Roman" pitchFamily="18" charset="0"/>
                <a:cs typeface="Times New Roman" pitchFamily="18" charset="0"/>
              </a:rPr>
              <a:t>В результате корректировки проекта  межевания предусмотрено формирование трех земельных участков: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:ЗУ2.16 (площадь по утвержденному проекту межевания 6231 кв.м.) после корректировки – 11607 кв.м.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:ЗУ1.1 (площадь по утвержденному проекту межевания 1556 кв.м.) после корректировки – 1457 кв.м.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:ЗУ3.1 (площадь по утвержденному проекту межевания 9300 кв.м.) после корректировки – 834 кв.м.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 rot="16200000">
            <a:off x="8826552" y="2972206"/>
            <a:ext cx="609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701169" y="123227"/>
            <a:ext cx="27924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1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1609839" y="160638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83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8016" y="1276799"/>
            <a:ext cx="492443" cy="485304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ДЕПАРТАМЕНТ АРХИТЕКТУРЫ И ГРАДОСТРОИТЕЛЬСТВА</a:t>
            </a:r>
          </a:p>
          <a:p>
            <a:pPr>
              <a:spcBef>
                <a:spcPts val="0"/>
              </a:spcBef>
            </a:pPr>
            <a:r>
              <a:rPr lang="ru-RU" sz="1000" spc="300" noProof="1" smtClean="0">
                <a:solidFill>
                  <a:schemeClr val="accent5">
                    <a:lumMod val="50000"/>
                  </a:schemeClr>
                </a:solidFill>
              </a:rPr>
              <a:t>АДМИНИСТРАЦИИ ГОРОДА СУРГУТА</a:t>
            </a:r>
            <a:endParaRPr lang="ru-RU" sz="1000" spc="300" noProof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634070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sp>
        <p:nvSpPr>
          <p:cNvPr id="6" name="Прямоугольник 12"/>
          <p:cNvSpPr/>
          <p:nvPr/>
        </p:nvSpPr>
        <p:spPr>
          <a:xfrm>
            <a:off x="0" y="83128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pPr algn="ctr">
              <a:lnSpc>
                <a:spcPct val="150000"/>
              </a:lnSpc>
            </a:pPr>
            <a:r>
              <a:rPr lang="ru-RU" sz="22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СИТУАЦИОННЫЕ СХЕМЫ</a:t>
            </a:r>
            <a:endParaRPr lang="ru-RU" sz="22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 rot="16200000">
            <a:off x="8826552" y="2972206"/>
            <a:ext cx="609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651475" y="123227"/>
            <a:ext cx="3289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2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11626315" y="144163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 descr="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368" y="1144988"/>
            <a:ext cx="5457017" cy="25601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33" name="Рисунок 3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481" y="3814493"/>
            <a:ext cx="5475523" cy="252269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4" name="Стрелка вправо 33"/>
          <p:cNvSpPr/>
          <p:nvPr/>
        </p:nvSpPr>
        <p:spPr>
          <a:xfrm rot="10800000">
            <a:off x="2703441" y="2289975"/>
            <a:ext cx="612251" cy="2464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 rot="10800000">
            <a:off x="2926080" y="4762831"/>
            <a:ext cx="596348" cy="23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 descr="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8271" y="1140515"/>
            <a:ext cx="4844042" cy="25478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9" name="Стрелка вправо 38"/>
          <p:cNvSpPr/>
          <p:nvPr/>
        </p:nvSpPr>
        <p:spPr>
          <a:xfrm rot="5400000">
            <a:off x="8199782" y="1687665"/>
            <a:ext cx="616226" cy="2464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09844" y="3797534"/>
            <a:ext cx="4847218" cy="253170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2" name="Стрелка вниз 41"/>
          <p:cNvSpPr/>
          <p:nvPr/>
        </p:nvSpPr>
        <p:spPr>
          <a:xfrm>
            <a:off x="8611263" y="3919993"/>
            <a:ext cx="190832" cy="5645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559172" y="0"/>
            <a:ext cx="63282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02" y="4048298"/>
            <a:ext cx="11396891" cy="2640197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ru-RU" b="1" i="1" dirty="0" smtClean="0">
                <a:latin typeface="Times New Roman"/>
                <a:cs typeface="Times New Roman"/>
              </a:rPr>
              <a:t/>
            </a:r>
            <a:br>
              <a:rPr lang="ru-RU" b="1" i="1" dirty="0" smtClean="0">
                <a:latin typeface="Times New Roman"/>
                <a:cs typeface="Times New Roman"/>
              </a:rPr>
            </a:br>
            <a:r>
              <a:rPr lang="ru-RU" b="1" i="1" dirty="0" smtClean="0">
                <a:latin typeface="Times New Roman"/>
                <a:cs typeface="Times New Roman"/>
              </a:rPr>
              <a:t/>
            </a:r>
            <a:br>
              <a:rPr lang="ru-RU" b="1" i="1" dirty="0" smtClean="0">
                <a:latin typeface="Times New Roman"/>
                <a:cs typeface="Times New Roman"/>
              </a:rPr>
            </a:br>
            <a:endParaRPr lang="ru-RU" b="1" i="1" dirty="0" smtClean="0">
              <a:latin typeface="Times New Roman"/>
              <a:cs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8826552" y="2972206"/>
            <a:ext cx="60980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51475" y="123227"/>
            <a:ext cx="32893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3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sp>
        <p:nvSpPr>
          <p:cNvPr id="20" name="Прямоугольник 12"/>
          <p:cNvSpPr/>
          <p:nvPr/>
        </p:nvSpPr>
        <p:spPr>
          <a:xfrm>
            <a:off x="0" y="83128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pPr algn="ctr">
              <a:lnSpc>
                <a:spcPct val="150000"/>
              </a:lnSpc>
            </a:pPr>
            <a:r>
              <a:rPr lang="ru-RU" sz="2200" b="1" spc="3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ГРАНИЦЫ СУЩЕСТВУЮЩИХ ЗЕМЕЛЬНЫХ УЧАСТКОВ</a:t>
            </a:r>
            <a:endParaRPr lang="ru-RU" sz="22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4" name="Рисунок 13" descr="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908" y="898498"/>
            <a:ext cx="5511766" cy="55102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5724" y="842880"/>
            <a:ext cx="5070199" cy="116224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6420218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</p:spTree>
    <p:extLst>
      <p:ext uri="{BB962C8B-B14F-4D97-AF65-F5344CB8AC3E}">
        <p14:creationId xmlns:p14="http://schemas.microsoft.com/office/powerpoint/2010/main" val="2928134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 flipV="1">
            <a:off x="11663385" y="0"/>
            <a:ext cx="0" cy="6129844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385" y="6221294"/>
            <a:ext cx="390190" cy="4672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8993226" y="3138879"/>
            <a:ext cx="5764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ДЕПАРТАМЕНТ АРХИТЕКТУРЫ И ГРАДОСТРОИТЕЛЬСТВА</a:t>
            </a:r>
          </a:p>
          <a:p>
            <a:pPr lvl="0">
              <a:defRPr/>
            </a:pPr>
            <a:r>
              <a:rPr lang="ru-RU" sz="1000" spc="300" noProof="1">
                <a:solidFill>
                  <a:srgbClr val="4472C4">
                    <a:lumMod val="50000"/>
                  </a:srgbClr>
                </a:solidFill>
              </a:rPr>
              <a:t>АДМИНИСТРАЦИИ ГОРОДА СУРГУТА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625828" y="123227"/>
            <a:ext cx="35458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000" dirty="0" smtClean="0">
                <a:solidFill>
                  <a:schemeClr val="accent5">
                    <a:lumMod val="50000"/>
                  </a:schemeClr>
                </a:solidFill>
                <a:latin typeface="Haettenschweiler" panose="020B0706040902060204" pitchFamily="34" charset="0"/>
              </a:rPr>
              <a:t>4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Haettenschweiler" panose="020B0706040902060204" pitchFamily="34" charset="0"/>
            </a:endParaRPr>
          </a:p>
        </p:txBody>
      </p:sp>
      <p:sp>
        <p:nvSpPr>
          <p:cNvPr id="22" name="Прямоугольник 12"/>
          <p:cNvSpPr/>
          <p:nvPr/>
        </p:nvSpPr>
        <p:spPr>
          <a:xfrm>
            <a:off x="0" y="83128"/>
            <a:ext cx="11444140" cy="637217"/>
          </a:xfrm>
          <a:custGeom>
            <a:avLst/>
            <a:gdLst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8629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105650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9650"/>
              <a:gd name="connsiteY0" fmla="*/ 0 h 2074260"/>
              <a:gd name="connsiteX1" fmla="*/ 8629650 w 8629650"/>
              <a:gd name="connsiteY1" fmla="*/ 0 h 2074260"/>
              <a:gd name="connsiteX2" fmla="*/ 7467157 w 8629650"/>
              <a:gd name="connsiteY2" fmla="*/ 2074260 h 2074260"/>
              <a:gd name="connsiteX3" fmla="*/ 0 w 8629650"/>
              <a:gd name="connsiteY3" fmla="*/ 2074260 h 2074260"/>
              <a:gd name="connsiteX4" fmla="*/ 0 w 8629650"/>
              <a:gd name="connsiteY4" fmla="*/ 0 h 2074260"/>
              <a:gd name="connsiteX0" fmla="*/ 0 w 8622030"/>
              <a:gd name="connsiteY0" fmla="*/ 0 h 2074260"/>
              <a:gd name="connsiteX1" fmla="*/ 8622030 w 8622030"/>
              <a:gd name="connsiteY1" fmla="*/ 0 h 2074260"/>
              <a:gd name="connsiteX2" fmla="*/ 7467157 w 8622030"/>
              <a:gd name="connsiteY2" fmla="*/ 2074260 h 2074260"/>
              <a:gd name="connsiteX3" fmla="*/ 0 w 8622030"/>
              <a:gd name="connsiteY3" fmla="*/ 2074260 h 2074260"/>
              <a:gd name="connsiteX4" fmla="*/ 0 w 862203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715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0 w 8627110"/>
              <a:gd name="connsiteY0" fmla="*/ 0 h 2074260"/>
              <a:gd name="connsiteX1" fmla="*/ 8627110 w 8627110"/>
              <a:gd name="connsiteY1" fmla="*/ 0 h 2074260"/>
              <a:gd name="connsiteX2" fmla="*/ 7462077 w 8627110"/>
              <a:gd name="connsiteY2" fmla="*/ 2074260 h 2074260"/>
              <a:gd name="connsiteX3" fmla="*/ 0 w 8627110"/>
              <a:gd name="connsiteY3" fmla="*/ 2074260 h 2074260"/>
              <a:gd name="connsiteX4" fmla="*/ 0 w 8627110"/>
              <a:gd name="connsiteY4" fmla="*/ 0 h 2074260"/>
              <a:gd name="connsiteX0" fmla="*/ 50800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508000 w 9135110"/>
              <a:gd name="connsiteY4" fmla="*/ 0 h 2074260"/>
              <a:gd name="connsiteX0" fmla="*/ 0 w 9135110"/>
              <a:gd name="connsiteY0" fmla="*/ 0 h 2074260"/>
              <a:gd name="connsiteX1" fmla="*/ 9135110 w 9135110"/>
              <a:gd name="connsiteY1" fmla="*/ 0 h 2074260"/>
              <a:gd name="connsiteX2" fmla="*/ 7970077 w 9135110"/>
              <a:gd name="connsiteY2" fmla="*/ 2074260 h 2074260"/>
              <a:gd name="connsiteX3" fmla="*/ 0 w 9135110"/>
              <a:gd name="connsiteY3" fmla="*/ 2074260 h 2074260"/>
              <a:gd name="connsiteX4" fmla="*/ 0 w 9135110"/>
              <a:gd name="connsiteY4" fmla="*/ 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112776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18160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18160 h 207426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0 h 2081440"/>
              <a:gd name="connsiteX1" fmla="*/ 10262870 w 10262870"/>
              <a:gd name="connsiteY1" fmla="*/ 7180 h 2081440"/>
              <a:gd name="connsiteX2" fmla="*/ 9097837 w 10262870"/>
              <a:gd name="connsiteY2" fmla="*/ 2081440 h 2081440"/>
              <a:gd name="connsiteX3" fmla="*/ 0 w 10262870"/>
              <a:gd name="connsiteY3" fmla="*/ 2081440 h 2081440"/>
              <a:gd name="connsiteX4" fmla="*/ 0 w 10262870"/>
              <a:gd name="connsiteY4" fmla="*/ 0 h 2081440"/>
              <a:gd name="connsiteX0" fmla="*/ 0 w 10262870"/>
              <a:gd name="connsiteY0" fmla="*/ 5489 h 2074260"/>
              <a:gd name="connsiteX1" fmla="*/ 10262870 w 10262870"/>
              <a:gd name="connsiteY1" fmla="*/ 0 h 2074260"/>
              <a:gd name="connsiteX2" fmla="*/ 9097837 w 10262870"/>
              <a:gd name="connsiteY2" fmla="*/ 2074260 h 2074260"/>
              <a:gd name="connsiteX3" fmla="*/ 0 w 10262870"/>
              <a:gd name="connsiteY3" fmla="*/ 2074260 h 2074260"/>
              <a:gd name="connsiteX4" fmla="*/ 0 w 10262870"/>
              <a:gd name="connsiteY4" fmla="*/ 5489 h 2074260"/>
              <a:gd name="connsiteX0" fmla="*/ 4127500 w 10262870"/>
              <a:gd name="connsiteY0" fmla="*/ 0 h 2091471"/>
              <a:gd name="connsiteX1" fmla="*/ 10262870 w 10262870"/>
              <a:gd name="connsiteY1" fmla="*/ 17211 h 2091471"/>
              <a:gd name="connsiteX2" fmla="*/ 9097837 w 10262870"/>
              <a:gd name="connsiteY2" fmla="*/ 2091471 h 2091471"/>
              <a:gd name="connsiteX3" fmla="*/ 0 w 10262870"/>
              <a:gd name="connsiteY3" fmla="*/ 2091471 h 2091471"/>
              <a:gd name="connsiteX4" fmla="*/ 4127500 w 10262870"/>
              <a:gd name="connsiteY4" fmla="*/ 0 h 2091471"/>
              <a:gd name="connsiteX0" fmla="*/ 25400 w 6160770"/>
              <a:gd name="connsiteY0" fmla="*/ 0 h 2114171"/>
              <a:gd name="connsiteX1" fmla="*/ 6160770 w 6160770"/>
              <a:gd name="connsiteY1" fmla="*/ 17211 h 2114171"/>
              <a:gd name="connsiteX2" fmla="*/ 4995737 w 6160770"/>
              <a:gd name="connsiteY2" fmla="*/ 2091471 h 2114171"/>
              <a:gd name="connsiteX3" fmla="*/ 0 w 6160770"/>
              <a:gd name="connsiteY3" fmla="*/ 2114171 h 2114171"/>
              <a:gd name="connsiteX4" fmla="*/ 25400 w 6160770"/>
              <a:gd name="connsiteY4" fmla="*/ 0 h 2114171"/>
              <a:gd name="connsiteX0" fmla="*/ 12700 w 6148070"/>
              <a:gd name="connsiteY0" fmla="*/ 0 h 2114171"/>
              <a:gd name="connsiteX1" fmla="*/ 6148070 w 6148070"/>
              <a:gd name="connsiteY1" fmla="*/ 17211 h 2114171"/>
              <a:gd name="connsiteX2" fmla="*/ 4983037 w 6148070"/>
              <a:gd name="connsiteY2" fmla="*/ 2091471 h 2114171"/>
              <a:gd name="connsiteX3" fmla="*/ 0 w 6148070"/>
              <a:gd name="connsiteY3" fmla="*/ 2114171 h 2114171"/>
              <a:gd name="connsiteX4" fmla="*/ 12700 w 6148070"/>
              <a:gd name="connsiteY4" fmla="*/ 0 h 2114171"/>
              <a:gd name="connsiteX0" fmla="*/ 12700 w 6148070"/>
              <a:gd name="connsiteY0" fmla="*/ 0 h 2091471"/>
              <a:gd name="connsiteX1" fmla="*/ 6148070 w 6148070"/>
              <a:gd name="connsiteY1" fmla="*/ 17211 h 2091471"/>
              <a:gd name="connsiteX2" fmla="*/ 4983037 w 6148070"/>
              <a:gd name="connsiteY2" fmla="*/ 2091471 h 2091471"/>
              <a:gd name="connsiteX3" fmla="*/ 0 w 6148070"/>
              <a:gd name="connsiteY3" fmla="*/ 2091471 h 2091471"/>
              <a:gd name="connsiteX4" fmla="*/ 12700 w 6148070"/>
              <a:gd name="connsiteY4" fmla="*/ 0 h 2091471"/>
              <a:gd name="connsiteX0" fmla="*/ 3273 w 6138643"/>
              <a:gd name="connsiteY0" fmla="*/ 0 h 2091471"/>
              <a:gd name="connsiteX1" fmla="*/ 6138643 w 6138643"/>
              <a:gd name="connsiteY1" fmla="*/ 17211 h 2091471"/>
              <a:gd name="connsiteX2" fmla="*/ 4973610 w 6138643"/>
              <a:gd name="connsiteY2" fmla="*/ 2091471 h 2091471"/>
              <a:gd name="connsiteX3" fmla="*/ 0 w 6138643"/>
              <a:gd name="connsiteY3" fmla="*/ 1249009 h 2091471"/>
              <a:gd name="connsiteX4" fmla="*/ 3273 w 6138643"/>
              <a:gd name="connsiteY4" fmla="*/ 0 h 2091471"/>
              <a:gd name="connsiteX0" fmla="*/ 3273 w 6138643"/>
              <a:gd name="connsiteY0" fmla="*/ 0 h 1265859"/>
              <a:gd name="connsiteX1" fmla="*/ 6138643 w 6138643"/>
              <a:gd name="connsiteY1" fmla="*/ 17211 h 1265859"/>
              <a:gd name="connsiteX2" fmla="*/ 5444951 w 6138643"/>
              <a:gd name="connsiteY2" fmla="*/ 1265859 h 1265859"/>
              <a:gd name="connsiteX3" fmla="*/ 0 w 6138643"/>
              <a:gd name="connsiteY3" fmla="*/ 1249009 h 1265859"/>
              <a:gd name="connsiteX4" fmla="*/ 3273 w 6138643"/>
              <a:gd name="connsiteY4" fmla="*/ 0 h 1265859"/>
              <a:gd name="connsiteX0" fmla="*/ 3273 w 6138643"/>
              <a:gd name="connsiteY0" fmla="*/ 0 h 1249009"/>
              <a:gd name="connsiteX1" fmla="*/ 6138643 w 6138643"/>
              <a:gd name="connsiteY1" fmla="*/ 17211 h 1249009"/>
              <a:gd name="connsiteX2" fmla="*/ 5463804 w 6138643"/>
              <a:gd name="connsiteY2" fmla="*/ 1232160 h 1249009"/>
              <a:gd name="connsiteX3" fmla="*/ 0 w 6138643"/>
              <a:gd name="connsiteY3" fmla="*/ 1249009 h 1249009"/>
              <a:gd name="connsiteX4" fmla="*/ 3273 w 6138643"/>
              <a:gd name="connsiteY4" fmla="*/ 0 h 1249009"/>
              <a:gd name="connsiteX0" fmla="*/ 4226481 w 10361851"/>
              <a:gd name="connsiteY0" fmla="*/ 0 h 1249009"/>
              <a:gd name="connsiteX1" fmla="*/ 10361851 w 10361851"/>
              <a:gd name="connsiteY1" fmla="*/ 17211 h 1249009"/>
              <a:gd name="connsiteX2" fmla="*/ 9687012 w 10361851"/>
              <a:gd name="connsiteY2" fmla="*/ 1232160 h 1249009"/>
              <a:gd name="connsiteX3" fmla="*/ 0 w 10361851"/>
              <a:gd name="connsiteY3" fmla="*/ 1249009 h 1249009"/>
              <a:gd name="connsiteX4" fmla="*/ 4226481 w 10361851"/>
              <a:gd name="connsiteY4" fmla="*/ 0 h 1249009"/>
              <a:gd name="connsiteX0" fmla="*/ 371 w 10387230"/>
              <a:gd name="connsiteY0" fmla="*/ 33336 h 1231798"/>
              <a:gd name="connsiteX1" fmla="*/ 10387230 w 10387230"/>
              <a:gd name="connsiteY1" fmla="*/ 0 h 1231798"/>
              <a:gd name="connsiteX2" fmla="*/ 9712391 w 10387230"/>
              <a:gd name="connsiteY2" fmla="*/ 1214949 h 1231798"/>
              <a:gd name="connsiteX3" fmla="*/ 25379 w 10387230"/>
              <a:gd name="connsiteY3" fmla="*/ 1231798 h 1231798"/>
              <a:gd name="connsiteX4" fmla="*/ 371 w 10387230"/>
              <a:gd name="connsiteY4" fmla="*/ 33336 h 1231798"/>
              <a:gd name="connsiteX0" fmla="*/ 778 w 10368783"/>
              <a:gd name="connsiteY0" fmla="*/ 0 h 1232159"/>
              <a:gd name="connsiteX1" fmla="*/ 10368783 w 10368783"/>
              <a:gd name="connsiteY1" fmla="*/ 361 h 1232159"/>
              <a:gd name="connsiteX2" fmla="*/ 9693944 w 10368783"/>
              <a:gd name="connsiteY2" fmla="*/ 1215310 h 1232159"/>
              <a:gd name="connsiteX3" fmla="*/ 6932 w 10368783"/>
              <a:gd name="connsiteY3" fmla="*/ 1232159 h 1232159"/>
              <a:gd name="connsiteX4" fmla="*/ 778 w 10368783"/>
              <a:gd name="connsiteY4" fmla="*/ 0 h 1232159"/>
              <a:gd name="connsiteX0" fmla="*/ 3273 w 10361851"/>
              <a:gd name="connsiteY0" fmla="*/ 0 h 1232159"/>
              <a:gd name="connsiteX1" fmla="*/ 10361851 w 10361851"/>
              <a:gd name="connsiteY1" fmla="*/ 361 h 1232159"/>
              <a:gd name="connsiteX2" fmla="*/ 9687012 w 10361851"/>
              <a:gd name="connsiteY2" fmla="*/ 1215310 h 1232159"/>
              <a:gd name="connsiteX3" fmla="*/ 0 w 10361851"/>
              <a:gd name="connsiteY3" fmla="*/ 1232159 h 1232159"/>
              <a:gd name="connsiteX4" fmla="*/ 3273 w 10361851"/>
              <a:gd name="connsiteY4" fmla="*/ 0 h 1232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61851" h="1232159">
                <a:moveTo>
                  <a:pt x="3273" y="0"/>
                </a:moveTo>
                <a:lnTo>
                  <a:pt x="10361851" y="361"/>
                </a:lnTo>
                <a:lnTo>
                  <a:pt x="9687012" y="1215310"/>
                </a:lnTo>
                <a:lnTo>
                  <a:pt x="0" y="1232159"/>
                </a:lnTo>
                <a:cubicBezTo>
                  <a:pt x="4233" y="527435"/>
                  <a:pt x="-960" y="704724"/>
                  <a:pt x="3273" y="0"/>
                </a:cubicBezTo>
                <a:close/>
              </a:path>
            </a:pathLst>
          </a:custGeom>
          <a:gradFill flip="none" rotWithShape="1">
            <a:gsLst>
              <a:gs pos="0">
                <a:srgbClr val="FCBF25"/>
              </a:gs>
              <a:gs pos="100000">
                <a:srgbClr val="5274B1">
                  <a:alpha val="50000"/>
                </a:srgbClr>
              </a:gs>
            </a:gsLst>
            <a:lin ang="0" scaled="1"/>
            <a:tileRect/>
          </a:gradFill>
          <a:ln w="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Ins="90000" rtlCol="0" anchor="ctr"/>
          <a:lstStyle/>
          <a:p>
            <a:pPr algn="ctr">
              <a:lnSpc>
                <a:spcPct val="85000"/>
              </a:lnSpc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Корректировка проекта межевания территории микрорайона 28А города Сургута в отношении земельных участков с условными номерами :ЗУ1.1, :ЗУ2.16, :ЗУ3.1</a:t>
            </a:r>
            <a:endParaRPr lang="ru-RU" sz="2200" b="1" spc="3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45997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pc="300" dirty="0" smtClean="0"/>
              <a:t>СУРГУТ 2024</a:t>
            </a:r>
            <a:endParaRPr lang="ru-RU" sz="1200" spc="300" dirty="0"/>
          </a:p>
        </p:txBody>
      </p:sp>
      <p:pic>
        <p:nvPicPr>
          <p:cNvPr id="14" name="Рисунок 13" descr="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0339" y="1133694"/>
            <a:ext cx="4884113" cy="399710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Рисунок 14" descr="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1170" y="5119780"/>
            <a:ext cx="4203467" cy="116726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12042" y="812042"/>
            <a:ext cx="4108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Существующие границы по проекту межевания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50674" y="791570"/>
            <a:ext cx="495315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Границы ЗУ после корректировки проекта межевания</a:t>
            </a:r>
          </a:p>
          <a:p>
            <a:endParaRPr lang="ru-RU" dirty="0"/>
          </a:p>
        </p:txBody>
      </p:sp>
      <p:pic>
        <p:nvPicPr>
          <p:cNvPr id="19" name="Рисунок 18" descr="3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09513" y="5188308"/>
            <a:ext cx="3292117" cy="1268150"/>
          </a:xfrm>
          <a:prstGeom prst="rect">
            <a:avLst/>
          </a:prstGeom>
        </p:spPr>
      </p:pic>
      <p:pic>
        <p:nvPicPr>
          <p:cNvPr id="17" name="Рисунок 16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4232" y="1108823"/>
            <a:ext cx="5007006" cy="402197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813724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52498</TotalTime>
  <Words>462</Words>
  <Application>Microsoft Office PowerPoint</Application>
  <PresentationFormat>Широкоэкранный</PresentationFormat>
  <Paragraphs>46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Haettenschweiler</vt:lpstr>
      <vt:lpstr>Lato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Соловьёва</dc:creator>
  <cp:lastModifiedBy>Кильдибекова Марина Васильевна</cp:lastModifiedBy>
  <cp:revision>1485</cp:revision>
  <cp:lastPrinted>2023-11-13T04:48:55Z</cp:lastPrinted>
  <dcterms:created xsi:type="dcterms:W3CDTF">2022-04-27T13:15:47Z</dcterms:created>
  <dcterms:modified xsi:type="dcterms:W3CDTF">2024-10-14T10:24:52Z</dcterms:modified>
</cp:coreProperties>
</file>