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376" r:id="rId2"/>
    <p:sldId id="381" r:id="rId3"/>
    <p:sldId id="388" r:id="rId4"/>
    <p:sldId id="377" r:id="rId5"/>
    <p:sldId id="379" r:id="rId6"/>
    <p:sldId id="382" r:id="rId7"/>
  </p:sldIdLst>
  <p:sldSz cx="12192000" cy="6858000"/>
  <p:notesSz cx="6797675" cy="9926638"/>
  <p:defaultTextStyle>
    <a:defPPr>
      <a:defRPr lang="ru-RU"/>
    </a:defPPr>
    <a:lvl1pPr marL="0" algn="l" defTabSz="913848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1pPr>
    <a:lvl2pPr marL="456924" algn="l" defTabSz="913848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2pPr>
    <a:lvl3pPr marL="913848" algn="l" defTabSz="913848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3pPr>
    <a:lvl4pPr marL="1370771" algn="l" defTabSz="913848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4pPr>
    <a:lvl5pPr marL="1827696" algn="l" defTabSz="913848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5pPr>
    <a:lvl6pPr marL="2284619" algn="l" defTabSz="913848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6pPr>
    <a:lvl7pPr marL="2741543" algn="l" defTabSz="913848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7pPr>
    <a:lvl8pPr marL="3198467" algn="l" defTabSz="913848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8pPr>
    <a:lvl9pPr marL="3655391" algn="l" defTabSz="913848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99C86496-EBA4-4DC0-9BD2-8BB50AC5AA44}">
          <p14:sldIdLst>
            <p14:sldId id="376"/>
            <p14:sldId id="381"/>
            <p14:sldId id="388"/>
            <p14:sldId id="377"/>
            <p14:sldId id="379"/>
            <p14:sldId id="38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лимченко Анастасия Валерьевна" initials="КАВ" lastIdx="1" clrIdx="0">
    <p:extLst>
      <p:ext uri="{19B8F6BF-5375-455C-9EA6-DF929625EA0E}">
        <p15:presenceInfo xmlns:p15="http://schemas.microsoft.com/office/powerpoint/2012/main" userId="S-1-5-21-2944462463-41517796-893743237-99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A7BAB"/>
    <a:srgbClr val="FBD88E"/>
    <a:srgbClr val="76EC6D"/>
    <a:srgbClr val="008484"/>
    <a:srgbClr val="CC47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88" autoAdjust="0"/>
    <p:restoredTop sz="97423" autoAdjust="0"/>
  </p:normalViewPr>
  <p:slideViewPr>
    <p:cSldViewPr snapToGrid="0">
      <p:cViewPr varScale="1">
        <p:scale>
          <a:sx n="161" d="100"/>
          <a:sy n="161" d="100"/>
        </p:scale>
        <p:origin x="228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5659" cy="498056"/>
          </a:xfrm>
          <a:prstGeom prst="rect">
            <a:avLst/>
          </a:prstGeom>
        </p:spPr>
        <p:txBody>
          <a:bodyPr vert="horz" lIns="91415" tIns="45708" rIns="91415" bIns="4570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6" y="2"/>
            <a:ext cx="2945659" cy="498056"/>
          </a:xfrm>
          <a:prstGeom prst="rect">
            <a:avLst/>
          </a:prstGeom>
        </p:spPr>
        <p:txBody>
          <a:bodyPr vert="horz" lIns="91415" tIns="45708" rIns="91415" bIns="45708" rtlCol="0"/>
          <a:lstStyle>
            <a:lvl1pPr algn="r">
              <a:defRPr sz="1200"/>
            </a:lvl1pPr>
          </a:lstStyle>
          <a:p>
            <a:fld id="{255239C9-9388-4384-80B7-7C532D03797C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5" tIns="45708" rIns="91415" bIns="457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15" tIns="45708" rIns="91415" bIns="4570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28586"/>
            <a:ext cx="2945659" cy="498055"/>
          </a:xfrm>
          <a:prstGeom prst="rect">
            <a:avLst/>
          </a:prstGeom>
        </p:spPr>
        <p:txBody>
          <a:bodyPr vert="horz" lIns="91415" tIns="45708" rIns="91415" bIns="4570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6" y="9428586"/>
            <a:ext cx="2945659" cy="498055"/>
          </a:xfrm>
          <a:prstGeom prst="rect">
            <a:avLst/>
          </a:prstGeom>
        </p:spPr>
        <p:txBody>
          <a:bodyPr vert="horz" lIns="91415" tIns="45708" rIns="91415" bIns="45708" rtlCol="0" anchor="b"/>
          <a:lstStyle>
            <a:lvl1pPr algn="r">
              <a:defRPr sz="1200"/>
            </a:lvl1pPr>
          </a:lstStyle>
          <a:p>
            <a:fld id="{A6C9BACE-5F67-416F-9B9A-C58E67EBA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245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8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24" algn="l" defTabSz="9138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848" algn="l" defTabSz="9138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771" algn="l" defTabSz="9138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696" algn="l" defTabSz="9138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619" algn="l" defTabSz="9138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543" algn="l" defTabSz="9138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467" algn="l" defTabSz="9138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391" algn="l" defTabSz="9138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9BACE-5F67-416F-9B9A-C58E67EBA56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350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9BACE-5F67-416F-9B9A-C58E67EBA56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590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9BACE-5F67-416F-9B9A-C58E67EBA56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52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9BACE-5F67-416F-9B9A-C58E67EBA56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340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9BACE-5F67-416F-9B9A-C58E67EBA56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858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9BACE-5F67-416F-9B9A-C58E67EBA56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53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1"/>
            </a:lvl1pPr>
            <a:lvl2pPr marL="457218" indent="0" algn="ctr">
              <a:buNone/>
              <a:defRPr sz="2000"/>
            </a:lvl2pPr>
            <a:lvl3pPr marL="914436" indent="0" algn="ctr">
              <a:buNone/>
              <a:defRPr sz="1800"/>
            </a:lvl3pPr>
            <a:lvl4pPr marL="1371654" indent="0" algn="ctr">
              <a:buNone/>
              <a:defRPr sz="1600"/>
            </a:lvl4pPr>
            <a:lvl5pPr marL="1828872" indent="0" algn="ctr">
              <a:buNone/>
              <a:defRPr sz="1600"/>
            </a:lvl5pPr>
            <a:lvl6pPr marL="2286090" indent="0" algn="ctr">
              <a:buNone/>
              <a:defRPr sz="1600"/>
            </a:lvl6pPr>
            <a:lvl7pPr marL="2743308" indent="0" algn="ctr">
              <a:buNone/>
              <a:defRPr sz="1600"/>
            </a:lvl7pPr>
            <a:lvl8pPr marL="3200526" indent="0" algn="ctr">
              <a:buNone/>
              <a:defRPr sz="1600"/>
            </a:lvl8pPr>
            <a:lvl9pPr marL="3657744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53976-5425-4D28-B493-977C0D385CA0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4DFC-1AA0-4C95-B310-8A611ECF67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346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53976-5425-4D28-B493-977C0D385CA0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4DFC-1AA0-4C95-B310-8A611ECF67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526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53976-5425-4D28-B493-977C0D385CA0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4DFC-1AA0-4C95-B310-8A611ECF67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58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53976-5425-4D28-B493-977C0D385CA0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4DFC-1AA0-4C95-B310-8A611ECF67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460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6"/>
            <a:ext cx="10515600" cy="1500187"/>
          </a:xfrm>
        </p:spPr>
        <p:txBody>
          <a:bodyPr/>
          <a:lstStyle>
            <a:lvl1pPr marL="0" indent="0">
              <a:buNone/>
              <a:defRPr sz="2401">
                <a:solidFill>
                  <a:schemeClr val="tx1">
                    <a:tint val="75000"/>
                  </a:schemeClr>
                </a:solidFill>
              </a:defRPr>
            </a:lvl1pPr>
            <a:lvl2pPr marL="45721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53976-5425-4D28-B493-977C0D385CA0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4DFC-1AA0-4C95-B310-8A611ECF67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229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53976-5425-4D28-B493-977C0D385CA0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4DFC-1AA0-4C95-B310-8A611ECF67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527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92" y="1681164"/>
            <a:ext cx="5157787" cy="823912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218" indent="0">
              <a:buNone/>
              <a:defRPr sz="2000" b="1"/>
            </a:lvl2pPr>
            <a:lvl3pPr marL="914436" indent="0">
              <a:buNone/>
              <a:defRPr sz="1800" b="1"/>
            </a:lvl3pPr>
            <a:lvl4pPr marL="1371654" indent="0">
              <a:buNone/>
              <a:defRPr sz="1600" b="1"/>
            </a:lvl4pPr>
            <a:lvl5pPr marL="1828872" indent="0">
              <a:buNone/>
              <a:defRPr sz="1600" b="1"/>
            </a:lvl5pPr>
            <a:lvl6pPr marL="2286090" indent="0">
              <a:buNone/>
              <a:defRPr sz="1600" b="1"/>
            </a:lvl6pPr>
            <a:lvl7pPr marL="2743308" indent="0">
              <a:buNone/>
              <a:defRPr sz="1600" b="1"/>
            </a:lvl7pPr>
            <a:lvl8pPr marL="3200526" indent="0">
              <a:buNone/>
              <a:defRPr sz="1600" b="1"/>
            </a:lvl8pPr>
            <a:lvl9pPr marL="365774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92" y="2505076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218" indent="0">
              <a:buNone/>
              <a:defRPr sz="2000" b="1"/>
            </a:lvl2pPr>
            <a:lvl3pPr marL="914436" indent="0">
              <a:buNone/>
              <a:defRPr sz="1800" b="1"/>
            </a:lvl3pPr>
            <a:lvl4pPr marL="1371654" indent="0">
              <a:buNone/>
              <a:defRPr sz="1600" b="1"/>
            </a:lvl4pPr>
            <a:lvl5pPr marL="1828872" indent="0">
              <a:buNone/>
              <a:defRPr sz="1600" b="1"/>
            </a:lvl5pPr>
            <a:lvl6pPr marL="2286090" indent="0">
              <a:buNone/>
              <a:defRPr sz="1600" b="1"/>
            </a:lvl6pPr>
            <a:lvl7pPr marL="2743308" indent="0">
              <a:buNone/>
              <a:defRPr sz="1600" b="1"/>
            </a:lvl7pPr>
            <a:lvl8pPr marL="3200526" indent="0">
              <a:buNone/>
              <a:defRPr sz="1600" b="1"/>
            </a:lvl8pPr>
            <a:lvl9pPr marL="365774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53976-5425-4D28-B493-977C0D385CA0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4DFC-1AA0-4C95-B310-8A611ECF67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464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53976-5425-4D28-B493-977C0D385CA0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4DFC-1AA0-4C95-B310-8A611ECF67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656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53976-5425-4D28-B493-977C0D385CA0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4DFC-1AA0-4C95-B310-8A611ECF67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356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1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4" indent="0">
              <a:buNone/>
              <a:defRPr sz="1000"/>
            </a:lvl4pPr>
            <a:lvl5pPr marL="1828872" indent="0">
              <a:buNone/>
              <a:defRPr sz="1000"/>
            </a:lvl5pPr>
            <a:lvl6pPr marL="2286090" indent="0">
              <a:buNone/>
              <a:defRPr sz="1000"/>
            </a:lvl6pPr>
            <a:lvl7pPr marL="2743308" indent="0">
              <a:buNone/>
              <a:defRPr sz="1000"/>
            </a:lvl7pPr>
            <a:lvl8pPr marL="3200526" indent="0">
              <a:buNone/>
              <a:defRPr sz="1000"/>
            </a:lvl8pPr>
            <a:lvl9pPr marL="365774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53976-5425-4D28-B493-977C0D385CA0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4DFC-1AA0-4C95-B310-8A611ECF67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422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18" indent="0">
              <a:buNone/>
              <a:defRPr sz="2800"/>
            </a:lvl2pPr>
            <a:lvl3pPr marL="914436" indent="0">
              <a:buNone/>
              <a:defRPr sz="2401"/>
            </a:lvl3pPr>
            <a:lvl4pPr marL="1371654" indent="0">
              <a:buNone/>
              <a:defRPr sz="2000"/>
            </a:lvl4pPr>
            <a:lvl5pPr marL="1828872" indent="0">
              <a:buNone/>
              <a:defRPr sz="2000"/>
            </a:lvl5pPr>
            <a:lvl6pPr marL="2286090" indent="0">
              <a:buNone/>
              <a:defRPr sz="2000"/>
            </a:lvl6pPr>
            <a:lvl7pPr marL="2743308" indent="0">
              <a:buNone/>
              <a:defRPr sz="2000"/>
            </a:lvl7pPr>
            <a:lvl8pPr marL="3200526" indent="0">
              <a:buNone/>
              <a:defRPr sz="2000"/>
            </a:lvl8pPr>
            <a:lvl9pPr marL="365774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8" indent="0">
              <a:buNone/>
              <a:defRPr sz="1400"/>
            </a:lvl2pPr>
            <a:lvl3pPr marL="914436" indent="0">
              <a:buNone/>
              <a:defRPr sz="1200"/>
            </a:lvl3pPr>
            <a:lvl4pPr marL="1371654" indent="0">
              <a:buNone/>
              <a:defRPr sz="1000"/>
            </a:lvl4pPr>
            <a:lvl5pPr marL="1828872" indent="0">
              <a:buNone/>
              <a:defRPr sz="1000"/>
            </a:lvl5pPr>
            <a:lvl6pPr marL="2286090" indent="0">
              <a:buNone/>
              <a:defRPr sz="1000"/>
            </a:lvl6pPr>
            <a:lvl7pPr marL="2743308" indent="0">
              <a:buNone/>
              <a:defRPr sz="1000"/>
            </a:lvl7pPr>
            <a:lvl8pPr marL="3200526" indent="0">
              <a:buNone/>
              <a:defRPr sz="1000"/>
            </a:lvl8pPr>
            <a:lvl9pPr marL="365774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53976-5425-4D28-B493-977C0D385CA0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4DFC-1AA0-4C95-B310-8A611ECF67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173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53976-5425-4D28-B493-977C0D385CA0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04DFC-1AA0-4C95-B310-8A611ECF67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572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3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9" indent="-228609" algn="l" defTabSz="91443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7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45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63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82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99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18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35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54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8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36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54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72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90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08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26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44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09" t="-1608" r="1187" b="7769"/>
          <a:stretch/>
        </p:blipFill>
        <p:spPr>
          <a:xfrm>
            <a:off x="7" y="1609236"/>
            <a:ext cx="11608015" cy="516564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559173" y="0"/>
            <a:ext cx="632828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608022" y="1276799"/>
            <a:ext cx="492443" cy="4853042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r>
              <a:rPr lang="ru-RU" sz="1000" spc="300" noProof="1">
                <a:solidFill>
                  <a:schemeClr val="accent5">
                    <a:lumMod val="50000"/>
                  </a:schemeClr>
                </a:solidFill>
              </a:rPr>
              <a:t>ДЕПАРТАМЕНТ АРХИТЕКТУРЫ И ГРАДОСТРОИТЕЛЬСТВА</a:t>
            </a:r>
          </a:p>
          <a:p>
            <a:r>
              <a:rPr lang="ru-RU" sz="1000" spc="300" noProof="1">
                <a:solidFill>
                  <a:schemeClr val="accent5">
                    <a:lumMod val="50000"/>
                  </a:schemeClr>
                </a:solidFill>
              </a:rPr>
              <a:t>АДМИНИСТРАЦИИ ГОРОДА СУРГУТА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386" y="6221301"/>
            <a:ext cx="390190" cy="46720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11663385" y="0"/>
            <a:ext cx="0" cy="6129844"/>
          </a:xfrm>
          <a:prstGeom prst="line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6340712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spc="300" dirty="0"/>
              <a:t>СУРГУТ 2023</a:t>
            </a:r>
          </a:p>
        </p:txBody>
      </p:sp>
      <p:sp>
        <p:nvSpPr>
          <p:cNvPr id="17" name="Прямоугольник 12"/>
          <p:cNvSpPr/>
          <p:nvPr/>
        </p:nvSpPr>
        <p:spPr>
          <a:xfrm>
            <a:off x="0" y="83135"/>
            <a:ext cx="11444140" cy="637217"/>
          </a:xfrm>
          <a:custGeom>
            <a:avLst/>
            <a:gdLst>
              <a:gd name="connsiteX0" fmla="*/ 0 w 8629650"/>
              <a:gd name="connsiteY0" fmla="*/ 0 h 2074260"/>
              <a:gd name="connsiteX1" fmla="*/ 8629650 w 8629650"/>
              <a:gd name="connsiteY1" fmla="*/ 0 h 2074260"/>
              <a:gd name="connsiteX2" fmla="*/ 8629650 w 8629650"/>
              <a:gd name="connsiteY2" fmla="*/ 2074260 h 2074260"/>
              <a:gd name="connsiteX3" fmla="*/ 0 w 8629650"/>
              <a:gd name="connsiteY3" fmla="*/ 2074260 h 2074260"/>
              <a:gd name="connsiteX4" fmla="*/ 0 w 8629650"/>
              <a:gd name="connsiteY4" fmla="*/ 0 h 2074260"/>
              <a:gd name="connsiteX0" fmla="*/ 0 w 8629650"/>
              <a:gd name="connsiteY0" fmla="*/ 0 h 2074260"/>
              <a:gd name="connsiteX1" fmla="*/ 8629650 w 8629650"/>
              <a:gd name="connsiteY1" fmla="*/ 0 h 2074260"/>
              <a:gd name="connsiteX2" fmla="*/ 7105650 w 8629650"/>
              <a:gd name="connsiteY2" fmla="*/ 2074260 h 2074260"/>
              <a:gd name="connsiteX3" fmla="*/ 0 w 8629650"/>
              <a:gd name="connsiteY3" fmla="*/ 2074260 h 2074260"/>
              <a:gd name="connsiteX4" fmla="*/ 0 w 8629650"/>
              <a:gd name="connsiteY4" fmla="*/ 0 h 2074260"/>
              <a:gd name="connsiteX0" fmla="*/ 0 w 8629650"/>
              <a:gd name="connsiteY0" fmla="*/ 0 h 2074260"/>
              <a:gd name="connsiteX1" fmla="*/ 8629650 w 8629650"/>
              <a:gd name="connsiteY1" fmla="*/ 0 h 2074260"/>
              <a:gd name="connsiteX2" fmla="*/ 7467157 w 8629650"/>
              <a:gd name="connsiteY2" fmla="*/ 2074260 h 2074260"/>
              <a:gd name="connsiteX3" fmla="*/ 0 w 8629650"/>
              <a:gd name="connsiteY3" fmla="*/ 2074260 h 2074260"/>
              <a:gd name="connsiteX4" fmla="*/ 0 w 8629650"/>
              <a:gd name="connsiteY4" fmla="*/ 0 h 2074260"/>
              <a:gd name="connsiteX0" fmla="*/ 0 w 8622030"/>
              <a:gd name="connsiteY0" fmla="*/ 0 h 2074260"/>
              <a:gd name="connsiteX1" fmla="*/ 8622030 w 8622030"/>
              <a:gd name="connsiteY1" fmla="*/ 0 h 2074260"/>
              <a:gd name="connsiteX2" fmla="*/ 7467157 w 8622030"/>
              <a:gd name="connsiteY2" fmla="*/ 2074260 h 2074260"/>
              <a:gd name="connsiteX3" fmla="*/ 0 w 8622030"/>
              <a:gd name="connsiteY3" fmla="*/ 2074260 h 2074260"/>
              <a:gd name="connsiteX4" fmla="*/ 0 w 8622030"/>
              <a:gd name="connsiteY4" fmla="*/ 0 h 2074260"/>
              <a:gd name="connsiteX0" fmla="*/ 0 w 8627110"/>
              <a:gd name="connsiteY0" fmla="*/ 0 h 2074260"/>
              <a:gd name="connsiteX1" fmla="*/ 8627110 w 8627110"/>
              <a:gd name="connsiteY1" fmla="*/ 0 h 2074260"/>
              <a:gd name="connsiteX2" fmla="*/ 7467157 w 8627110"/>
              <a:gd name="connsiteY2" fmla="*/ 2074260 h 2074260"/>
              <a:gd name="connsiteX3" fmla="*/ 0 w 8627110"/>
              <a:gd name="connsiteY3" fmla="*/ 2074260 h 2074260"/>
              <a:gd name="connsiteX4" fmla="*/ 0 w 8627110"/>
              <a:gd name="connsiteY4" fmla="*/ 0 h 2074260"/>
              <a:gd name="connsiteX0" fmla="*/ 0 w 8627110"/>
              <a:gd name="connsiteY0" fmla="*/ 0 h 2074260"/>
              <a:gd name="connsiteX1" fmla="*/ 8627110 w 8627110"/>
              <a:gd name="connsiteY1" fmla="*/ 0 h 2074260"/>
              <a:gd name="connsiteX2" fmla="*/ 7462077 w 8627110"/>
              <a:gd name="connsiteY2" fmla="*/ 2074260 h 2074260"/>
              <a:gd name="connsiteX3" fmla="*/ 0 w 8627110"/>
              <a:gd name="connsiteY3" fmla="*/ 2074260 h 2074260"/>
              <a:gd name="connsiteX4" fmla="*/ 0 w 8627110"/>
              <a:gd name="connsiteY4" fmla="*/ 0 h 2074260"/>
              <a:gd name="connsiteX0" fmla="*/ 508000 w 9135110"/>
              <a:gd name="connsiteY0" fmla="*/ 0 h 2074260"/>
              <a:gd name="connsiteX1" fmla="*/ 9135110 w 9135110"/>
              <a:gd name="connsiteY1" fmla="*/ 0 h 2074260"/>
              <a:gd name="connsiteX2" fmla="*/ 7970077 w 9135110"/>
              <a:gd name="connsiteY2" fmla="*/ 2074260 h 2074260"/>
              <a:gd name="connsiteX3" fmla="*/ 0 w 9135110"/>
              <a:gd name="connsiteY3" fmla="*/ 2074260 h 2074260"/>
              <a:gd name="connsiteX4" fmla="*/ 508000 w 9135110"/>
              <a:gd name="connsiteY4" fmla="*/ 0 h 2074260"/>
              <a:gd name="connsiteX0" fmla="*/ 0 w 9135110"/>
              <a:gd name="connsiteY0" fmla="*/ 0 h 2074260"/>
              <a:gd name="connsiteX1" fmla="*/ 9135110 w 9135110"/>
              <a:gd name="connsiteY1" fmla="*/ 0 h 2074260"/>
              <a:gd name="connsiteX2" fmla="*/ 7970077 w 9135110"/>
              <a:gd name="connsiteY2" fmla="*/ 2074260 h 2074260"/>
              <a:gd name="connsiteX3" fmla="*/ 0 w 9135110"/>
              <a:gd name="connsiteY3" fmla="*/ 2074260 h 2074260"/>
              <a:gd name="connsiteX4" fmla="*/ 0 w 9135110"/>
              <a:gd name="connsiteY4" fmla="*/ 0 h 2074260"/>
              <a:gd name="connsiteX0" fmla="*/ 0 w 10262870"/>
              <a:gd name="connsiteY0" fmla="*/ 18160 h 2074260"/>
              <a:gd name="connsiteX1" fmla="*/ 10262870 w 10262870"/>
              <a:gd name="connsiteY1" fmla="*/ 0 h 2074260"/>
              <a:gd name="connsiteX2" fmla="*/ 9097837 w 10262870"/>
              <a:gd name="connsiteY2" fmla="*/ 2074260 h 2074260"/>
              <a:gd name="connsiteX3" fmla="*/ 1127760 w 10262870"/>
              <a:gd name="connsiteY3" fmla="*/ 2074260 h 2074260"/>
              <a:gd name="connsiteX4" fmla="*/ 0 w 10262870"/>
              <a:gd name="connsiteY4" fmla="*/ 18160 h 2074260"/>
              <a:gd name="connsiteX0" fmla="*/ 0 w 10262870"/>
              <a:gd name="connsiteY0" fmla="*/ 18160 h 2074260"/>
              <a:gd name="connsiteX1" fmla="*/ 10262870 w 10262870"/>
              <a:gd name="connsiteY1" fmla="*/ 0 h 2074260"/>
              <a:gd name="connsiteX2" fmla="*/ 9097837 w 10262870"/>
              <a:gd name="connsiteY2" fmla="*/ 2074260 h 2074260"/>
              <a:gd name="connsiteX3" fmla="*/ 0 w 10262870"/>
              <a:gd name="connsiteY3" fmla="*/ 2074260 h 2074260"/>
              <a:gd name="connsiteX4" fmla="*/ 0 w 10262870"/>
              <a:gd name="connsiteY4" fmla="*/ 18160 h 2074260"/>
              <a:gd name="connsiteX0" fmla="*/ 0 w 10262870"/>
              <a:gd name="connsiteY0" fmla="*/ 0 h 2081440"/>
              <a:gd name="connsiteX1" fmla="*/ 10262870 w 10262870"/>
              <a:gd name="connsiteY1" fmla="*/ 7180 h 2081440"/>
              <a:gd name="connsiteX2" fmla="*/ 9097837 w 10262870"/>
              <a:gd name="connsiteY2" fmla="*/ 2081440 h 2081440"/>
              <a:gd name="connsiteX3" fmla="*/ 0 w 10262870"/>
              <a:gd name="connsiteY3" fmla="*/ 2081440 h 2081440"/>
              <a:gd name="connsiteX4" fmla="*/ 0 w 10262870"/>
              <a:gd name="connsiteY4" fmla="*/ 0 h 2081440"/>
              <a:gd name="connsiteX0" fmla="*/ 0 w 10262870"/>
              <a:gd name="connsiteY0" fmla="*/ 0 h 2081440"/>
              <a:gd name="connsiteX1" fmla="*/ 10262870 w 10262870"/>
              <a:gd name="connsiteY1" fmla="*/ 7180 h 2081440"/>
              <a:gd name="connsiteX2" fmla="*/ 9097837 w 10262870"/>
              <a:gd name="connsiteY2" fmla="*/ 2081440 h 2081440"/>
              <a:gd name="connsiteX3" fmla="*/ 0 w 10262870"/>
              <a:gd name="connsiteY3" fmla="*/ 2081440 h 2081440"/>
              <a:gd name="connsiteX4" fmla="*/ 0 w 10262870"/>
              <a:gd name="connsiteY4" fmla="*/ 0 h 2081440"/>
              <a:gd name="connsiteX0" fmla="*/ 0 w 10262870"/>
              <a:gd name="connsiteY0" fmla="*/ 5489 h 2074260"/>
              <a:gd name="connsiteX1" fmla="*/ 10262870 w 10262870"/>
              <a:gd name="connsiteY1" fmla="*/ 0 h 2074260"/>
              <a:gd name="connsiteX2" fmla="*/ 9097837 w 10262870"/>
              <a:gd name="connsiteY2" fmla="*/ 2074260 h 2074260"/>
              <a:gd name="connsiteX3" fmla="*/ 0 w 10262870"/>
              <a:gd name="connsiteY3" fmla="*/ 2074260 h 2074260"/>
              <a:gd name="connsiteX4" fmla="*/ 0 w 10262870"/>
              <a:gd name="connsiteY4" fmla="*/ 5489 h 2074260"/>
              <a:gd name="connsiteX0" fmla="*/ 4127500 w 10262870"/>
              <a:gd name="connsiteY0" fmla="*/ 0 h 2091471"/>
              <a:gd name="connsiteX1" fmla="*/ 10262870 w 10262870"/>
              <a:gd name="connsiteY1" fmla="*/ 17211 h 2091471"/>
              <a:gd name="connsiteX2" fmla="*/ 9097837 w 10262870"/>
              <a:gd name="connsiteY2" fmla="*/ 2091471 h 2091471"/>
              <a:gd name="connsiteX3" fmla="*/ 0 w 10262870"/>
              <a:gd name="connsiteY3" fmla="*/ 2091471 h 2091471"/>
              <a:gd name="connsiteX4" fmla="*/ 4127500 w 10262870"/>
              <a:gd name="connsiteY4" fmla="*/ 0 h 2091471"/>
              <a:gd name="connsiteX0" fmla="*/ 25400 w 6160770"/>
              <a:gd name="connsiteY0" fmla="*/ 0 h 2114171"/>
              <a:gd name="connsiteX1" fmla="*/ 6160770 w 6160770"/>
              <a:gd name="connsiteY1" fmla="*/ 17211 h 2114171"/>
              <a:gd name="connsiteX2" fmla="*/ 4995737 w 6160770"/>
              <a:gd name="connsiteY2" fmla="*/ 2091471 h 2114171"/>
              <a:gd name="connsiteX3" fmla="*/ 0 w 6160770"/>
              <a:gd name="connsiteY3" fmla="*/ 2114171 h 2114171"/>
              <a:gd name="connsiteX4" fmla="*/ 25400 w 6160770"/>
              <a:gd name="connsiteY4" fmla="*/ 0 h 2114171"/>
              <a:gd name="connsiteX0" fmla="*/ 12700 w 6148070"/>
              <a:gd name="connsiteY0" fmla="*/ 0 h 2114171"/>
              <a:gd name="connsiteX1" fmla="*/ 6148070 w 6148070"/>
              <a:gd name="connsiteY1" fmla="*/ 17211 h 2114171"/>
              <a:gd name="connsiteX2" fmla="*/ 4983037 w 6148070"/>
              <a:gd name="connsiteY2" fmla="*/ 2091471 h 2114171"/>
              <a:gd name="connsiteX3" fmla="*/ 0 w 6148070"/>
              <a:gd name="connsiteY3" fmla="*/ 2114171 h 2114171"/>
              <a:gd name="connsiteX4" fmla="*/ 12700 w 6148070"/>
              <a:gd name="connsiteY4" fmla="*/ 0 h 2114171"/>
              <a:gd name="connsiteX0" fmla="*/ 12700 w 6148070"/>
              <a:gd name="connsiteY0" fmla="*/ 0 h 2091471"/>
              <a:gd name="connsiteX1" fmla="*/ 6148070 w 6148070"/>
              <a:gd name="connsiteY1" fmla="*/ 17211 h 2091471"/>
              <a:gd name="connsiteX2" fmla="*/ 4983037 w 6148070"/>
              <a:gd name="connsiteY2" fmla="*/ 2091471 h 2091471"/>
              <a:gd name="connsiteX3" fmla="*/ 0 w 6148070"/>
              <a:gd name="connsiteY3" fmla="*/ 2091471 h 2091471"/>
              <a:gd name="connsiteX4" fmla="*/ 12700 w 6148070"/>
              <a:gd name="connsiteY4" fmla="*/ 0 h 2091471"/>
              <a:gd name="connsiteX0" fmla="*/ 3273 w 6138643"/>
              <a:gd name="connsiteY0" fmla="*/ 0 h 2091471"/>
              <a:gd name="connsiteX1" fmla="*/ 6138643 w 6138643"/>
              <a:gd name="connsiteY1" fmla="*/ 17211 h 2091471"/>
              <a:gd name="connsiteX2" fmla="*/ 4973610 w 6138643"/>
              <a:gd name="connsiteY2" fmla="*/ 2091471 h 2091471"/>
              <a:gd name="connsiteX3" fmla="*/ 0 w 6138643"/>
              <a:gd name="connsiteY3" fmla="*/ 1249009 h 2091471"/>
              <a:gd name="connsiteX4" fmla="*/ 3273 w 6138643"/>
              <a:gd name="connsiteY4" fmla="*/ 0 h 2091471"/>
              <a:gd name="connsiteX0" fmla="*/ 3273 w 6138643"/>
              <a:gd name="connsiteY0" fmla="*/ 0 h 1265859"/>
              <a:gd name="connsiteX1" fmla="*/ 6138643 w 6138643"/>
              <a:gd name="connsiteY1" fmla="*/ 17211 h 1265859"/>
              <a:gd name="connsiteX2" fmla="*/ 5444951 w 6138643"/>
              <a:gd name="connsiteY2" fmla="*/ 1265859 h 1265859"/>
              <a:gd name="connsiteX3" fmla="*/ 0 w 6138643"/>
              <a:gd name="connsiteY3" fmla="*/ 1249009 h 1265859"/>
              <a:gd name="connsiteX4" fmla="*/ 3273 w 6138643"/>
              <a:gd name="connsiteY4" fmla="*/ 0 h 1265859"/>
              <a:gd name="connsiteX0" fmla="*/ 3273 w 6138643"/>
              <a:gd name="connsiteY0" fmla="*/ 0 h 1249009"/>
              <a:gd name="connsiteX1" fmla="*/ 6138643 w 6138643"/>
              <a:gd name="connsiteY1" fmla="*/ 17211 h 1249009"/>
              <a:gd name="connsiteX2" fmla="*/ 5463804 w 6138643"/>
              <a:gd name="connsiteY2" fmla="*/ 1232160 h 1249009"/>
              <a:gd name="connsiteX3" fmla="*/ 0 w 6138643"/>
              <a:gd name="connsiteY3" fmla="*/ 1249009 h 1249009"/>
              <a:gd name="connsiteX4" fmla="*/ 3273 w 6138643"/>
              <a:gd name="connsiteY4" fmla="*/ 0 h 1249009"/>
              <a:gd name="connsiteX0" fmla="*/ 4226481 w 10361851"/>
              <a:gd name="connsiteY0" fmla="*/ 0 h 1249009"/>
              <a:gd name="connsiteX1" fmla="*/ 10361851 w 10361851"/>
              <a:gd name="connsiteY1" fmla="*/ 17211 h 1249009"/>
              <a:gd name="connsiteX2" fmla="*/ 9687012 w 10361851"/>
              <a:gd name="connsiteY2" fmla="*/ 1232160 h 1249009"/>
              <a:gd name="connsiteX3" fmla="*/ 0 w 10361851"/>
              <a:gd name="connsiteY3" fmla="*/ 1249009 h 1249009"/>
              <a:gd name="connsiteX4" fmla="*/ 4226481 w 10361851"/>
              <a:gd name="connsiteY4" fmla="*/ 0 h 1249009"/>
              <a:gd name="connsiteX0" fmla="*/ 371 w 10387230"/>
              <a:gd name="connsiteY0" fmla="*/ 33336 h 1231798"/>
              <a:gd name="connsiteX1" fmla="*/ 10387230 w 10387230"/>
              <a:gd name="connsiteY1" fmla="*/ 0 h 1231798"/>
              <a:gd name="connsiteX2" fmla="*/ 9712391 w 10387230"/>
              <a:gd name="connsiteY2" fmla="*/ 1214949 h 1231798"/>
              <a:gd name="connsiteX3" fmla="*/ 25379 w 10387230"/>
              <a:gd name="connsiteY3" fmla="*/ 1231798 h 1231798"/>
              <a:gd name="connsiteX4" fmla="*/ 371 w 10387230"/>
              <a:gd name="connsiteY4" fmla="*/ 33336 h 1231798"/>
              <a:gd name="connsiteX0" fmla="*/ 778 w 10368783"/>
              <a:gd name="connsiteY0" fmla="*/ 0 h 1232159"/>
              <a:gd name="connsiteX1" fmla="*/ 10368783 w 10368783"/>
              <a:gd name="connsiteY1" fmla="*/ 361 h 1232159"/>
              <a:gd name="connsiteX2" fmla="*/ 9693944 w 10368783"/>
              <a:gd name="connsiteY2" fmla="*/ 1215310 h 1232159"/>
              <a:gd name="connsiteX3" fmla="*/ 6932 w 10368783"/>
              <a:gd name="connsiteY3" fmla="*/ 1232159 h 1232159"/>
              <a:gd name="connsiteX4" fmla="*/ 778 w 10368783"/>
              <a:gd name="connsiteY4" fmla="*/ 0 h 1232159"/>
              <a:gd name="connsiteX0" fmla="*/ 3273 w 10361851"/>
              <a:gd name="connsiteY0" fmla="*/ 0 h 1232159"/>
              <a:gd name="connsiteX1" fmla="*/ 10361851 w 10361851"/>
              <a:gd name="connsiteY1" fmla="*/ 361 h 1232159"/>
              <a:gd name="connsiteX2" fmla="*/ 9687012 w 10361851"/>
              <a:gd name="connsiteY2" fmla="*/ 1215310 h 1232159"/>
              <a:gd name="connsiteX3" fmla="*/ 0 w 10361851"/>
              <a:gd name="connsiteY3" fmla="*/ 1232159 h 1232159"/>
              <a:gd name="connsiteX4" fmla="*/ 3273 w 10361851"/>
              <a:gd name="connsiteY4" fmla="*/ 0 h 123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61851" h="1232159">
                <a:moveTo>
                  <a:pt x="3273" y="0"/>
                </a:moveTo>
                <a:lnTo>
                  <a:pt x="10361851" y="361"/>
                </a:lnTo>
                <a:lnTo>
                  <a:pt x="9687012" y="1215310"/>
                </a:lnTo>
                <a:lnTo>
                  <a:pt x="0" y="1232159"/>
                </a:lnTo>
                <a:cubicBezTo>
                  <a:pt x="4233" y="527435"/>
                  <a:pt x="-960" y="704724"/>
                  <a:pt x="3273" y="0"/>
                </a:cubicBezTo>
                <a:close/>
              </a:path>
            </a:pathLst>
          </a:custGeom>
          <a:gradFill flip="none" rotWithShape="1">
            <a:gsLst>
              <a:gs pos="0">
                <a:srgbClr val="FCBF25"/>
              </a:gs>
              <a:gs pos="100000">
                <a:srgbClr val="5274B1">
                  <a:alpha val="50000"/>
                </a:srgbClr>
              </a:gs>
            </a:gsLst>
            <a:lin ang="0" scaled="1"/>
            <a:tileRect/>
          </a:gradFill>
          <a:ln w="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Ins="90000" rtlCol="0" anchor="ctr"/>
          <a:lstStyle/>
          <a:p>
            <a:r>
              <a:rPr lang="ru-RU" sz="2800" b="1" spc="300" dirty="0">
                <a:latin typeface="Arial Black" panose="020B0A040201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ГРАДОСТРОИТЕЛЬНАЯ ДЕЯТЕЛЬНОСТЬ</a:t>
            </a:r>
          </a:p>
        </p:txBody>
      </p:sp>
      <p:sp>
        <p:nvSpPr>
          <p:cNvPr id="15" name="Шестиугольник 14"/>
          <p:cNvSpPr/>
          <p:nvPr/>
        </p:nvSpPr>
        <p:spPr>
          <a:xfrm rot="16200000">
            <a:off x="7034673" y="3774095"/>
            <a:ext cx="546865" cy="577341"/>
          </a:xfrm>
          <a:prstGeom prst="hexagon">
            <a:avLst/>
          </a:prstGeom>
          <a:solidFill>
            <a:srgbClr val="F9BE42">
              <a:alpha val="60000"/>
            </a:srgbClr>
          </a:solidFill>
          <a:ln w="19050">
            <a:gradFill flip="none" rotWithShape="1">
              <a:gsLst>
                <a:gs pos="0">
                  <a:srgbClr val="F9BE42"/>
                </a:gs>
                <a:gs pos="74000">
                  <a:schemeClr val="tx1"/>
                </a:gs>
                <a:gs pos="83000">
                  <a:schemeClr val="tx1"/>
                </a:gs>
                <a:gs pos="100000">
                  <a:schemeClr val="tx1"/>
                </a:gs>
              </a:gsLst>
              <a:lin ang="10800000" scaled="1"/>
              <a:tileRect/>
            </a:gra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108000" tIns="0" rIns="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4800" dirty="0">
                <a:solidFill>
                  <a:schemeClr val="tx1"/>
                </a:solidFill>
                <a:latin typeface="Haettenschweiler" panose="020B0706040902060204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cxnSp>
        <p:nvCxnSpPr>
          <p:cNvPr id="16" name="Прямая со стрелкой 15"/>
          <p:cNvCxnSpPr>
            <a:cxnSpLocks/>
          </p:cNvCxnSpPr>
          <p:nvPr/>
        </p:nvCxnSpPr>
        <p:spPr>
          <a:xfrm>
            <a:off x="7308104" y="4340545"/>
            <a:ext cx="1" cy="184638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3122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62249" y="0"/>
            <a:ext cx="10434562" cy="36540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ru-RU" sz="1600" spc="300" dirty="0">
                <a:solidFill>
                  <a:schemeClr val="bg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ГРАДОСТРОИТЕЛЬНАЯ ДЕЯТЕЛЬНОСТЬ (1.3.39)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559173" y="0"/>
            <a:ext cx="632828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608022" y="1276799"/>
            <a:ext cx="492443" cy="4853042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r>
              <a:rPr lang="ru-RU" sz="1000" spc="300" noProof="1">
                <a:solidFill>
                  <a:schemeClr val="accent5">
                    <a:lumMod val="50000"/>
                  </a:schemeClr>
                </a:solidFill>
              </a:rPr>
              <a:t>ДЕПАРТАМЕНТ АРХИТЕКТУРЫ И ГРАДОСТРОИТЕЛЬСТВА</a:t>
            </a:r>
          </a:p>
          <a:p>
            <a:r>
              <a:rPr lang="ru-RU" sz="1000" spc="300" noProof="1">
                <a:solidFill>
                  <a:schemeClr val="accent5">
                    <a:lumMod val="50000"/>
                  </a:schemeClr>
                </a:solidFill>
              </a:rPr>
              <a:t>АДМИНИСТРАЦИИ ГОРОДА СУРГУТА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386" y="6221301"/>
            <a:ext cx="390190" cy="467201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 flipV="1">
            <a:off x="11663385" y="0"/>
            <a:ext cx="0" cy="6129844"/>
          </a:xfrm>
          <a:prstGeom prst="line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718762" y="86976"/>
            <a:ext cx="260649" cy="923330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/>
          <a:p>
            <a:pPr algn="r"/>
            <a:r>
              <a:rPr lang="ru-RU" sz="5400" dirty="0">
                <a:solidFill>
                  <a:schemeClr val="accent5">
                    <a:lumMod val="50000"/>
                  </a:schemeClr>
                </a:solidFill>
                <a:latin typeface="Haettenschweiler" panose="020B0706040902060204" pitchFamily="34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E37ADF-70E8-4DEE-8D86-CBC278CEC6C3}"/>
              </a:ext>
            </a:extLst>
          </p:cNvPr>
          <p:cNvSpPr txBox="1"/>
          <p:nvPr/>
        </p:nvSpPr>
        <p:spPr>
          <a:xfrm>
            <a:off x="68732" y="6099292"/>
            <a:ext cx="112058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cs typeface="Arial" panose="020B0604020202020204" pitchFamily="34" charset="0"/>
              </a:rPr>
              <a:t>Цель проекта – обеспечение устойчивого развития территорий, выделения элементов планировочной структуры, установления границ земельных участков, на которых расположены объекты капитального строительства, границ земельных участков, предназначенных для строительства и размещения линейных объектов.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91E3E3-1F0C-417F-B1FE-3649253776BF}"/>
              </a:ext>
            </a:extLst>
          </p:cNvPr>
          <p:cNvSpPr txBox="1"/>
          <p:nvPr/>
        </p:nvSpPr>
        <p:spPr>
          <a:xfrm>
            <a:off x="138425" y="274052"/>
            <a:ext cx="19636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Заявитель: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40F103-A4A4-4288-857D-1012E918CD71}"/>
              </a:ext>
            </a:extLst>
          </p:cNvPr>
          <p:cNvSpPr txBox="1"/>
          <p:nvPr/>
        </p:nvSpPr>
        <p:spPr>
          <a:xfrm>
            <a:off x="997004" y="272972"/>
            <a:ext cx="224334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400" dirty="0">
                <a:ln w="0"/>
                <a:cs typeface="Arial" panose="020B0604020202020204" pitchFamily="34" charset="0"/>
              </a:rPr>
              <a:t>СИБПРОМСТРОЙ-ЮГОРИЯ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EB8707E-3CDB-4380-B2B9-7F9FF71C9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58" y="514683"/>
            <a:ext cx="11263520" cy="558166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35A8EEC-0736-494A-95CB-F67C5F6D03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765" y="3788257"/>
            <a:ext cx="2993523" cy="229309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D835E41-DF2A-4AFE-9E98-AB77C49BA2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358" y="1109472"/>
            <a:ext cx="1910196" cy="499934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A9C19BA-2A5F-4C2C-A225-53D4E3A0E8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801" y="970104"/>
            <a:ext cx="1617171" cy="15113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62FCB29-2804-4FC2-B2C7-D69117BFDA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035" y="1609406"/>
            <a:ext cx="1606924" cy="13788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6848690-5B67-4591-B326-6CC3AF13BA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726" y="1747294"/>
            <a:ext cx="1606923" cy="191374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BA181B85-34DB-4A39-861A-482EA3B692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205" y="3650369"/>
            <a:ext cx="1804427" cy="153245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1849F26-AC24-418C-BCEF-B4CD62CDBE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2205" y="5177848"/>
            <a:ext cx="1797566" cy="90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73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62249" y="0"/>
            <a:ext cx="10434562" cy="36540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ru-RU" sz="1600" spc="300" dirty="0">
                <a:solidFill>
                  <a:schemeClr val="bg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ГРАДОСТРОИТЕЛЬНАЯ ДЕЯТЕЛЬНОСТЬ (1.3.39)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559173" y="0"/>
            <a:ext cx="632828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608022" y="1276799"/>
            <a:ext cx="492443" cy="4853042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r>
              <a:rPr lang="ru-RU" sz="1000" spc="300" noProof="1">
                <a:solidFill>
                  <a:schemeClr val="accent5">
                    <a:lumMod val="50000"/>
                  </a:schemeClr>
                </a:solidFill>
              </a:rPr>
              <a:t>ДЕПАРТАМЕНТ АРХИТЕКТУРЫ И ГРАДОСТРОИТЕЛЬСТВА</a:t>
            </a:r>
          </a:p>
          <a:p>
            <a:r>
              <a:rPr lang="ru-RU" sz="1000" spc="300" noProof="1">
                <a:solidFill>
                  <a:schemeClr val="accent5">
                    <a:lumMod val="50000"/>
                  </a:schemeClr>
                </a:solidFill>
              </a:rPr>
              <a:t>АДМИНИСТРАЦИИ ГОРОДА СУРГУТА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386" y="6221301"/>
            <a:ext cx="390190" cy="467201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 flipV="1">
            <a:off x="11663385" y="0"/>
            <a:ext cx="0" cy="6129844"/>
          </a:xfrm>
          <a:prstGeom prst="line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644973" y="86976"/>
            <a:ext cx="352020" cy="923330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/>
          <a:p>
            <a:pPr algn="r"/>
            <a:r>
              <a:rPr lang="ru-RU" sz="5400" dirty="0">
                <a:solidFill>
                  <a:schemeClr val="accent5">
                    <a:lumMod val="50000"/>
                  </a:schemeClr>
                </a:solidFill>
                <a:latin typeface="Haettenschweiler" panose="020B0706040902060204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0D6923-0A0E-4A3B-B9D5-B2C9A5CDEF6F}"/>
              </a:ext>
            </a:extLst>
          </p:cNvPr>
          <p:cNvSpPr txBox="1"/>
          <p:nvPr/>
        </p:nvSpPr>
        <p:spPr>
          <a:xfrm>
            <a:off x="4139308" y="334434"/>
            <a:ext cx="7172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Предложения по внесению изменений в Карту градостроительного зонирования.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7ED8BB-9DCE-4E96-9366-7523AB81D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4730" y="611433"/>
            <a:ext cx="3570727" cy="426016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251F188-BD2B-452C-A620-5D97789969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8187" y="628915"/>
            <a:ext cx="3637486" cy="424913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07EE287-5E73-4DAF-B177-CAD95BDF57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725" y="807718"/>
            <a:ext cx="2419275" cy="34869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C46B9B3-A704-405B-B1F0-04BF8D403C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725" y="4311290"/>
            <a:ext cx="1866285" cy="247929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0847FA3-3D98-4147-B18C-FD11DFB24E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2634" y="4974345"/>
            <a:ext cx="1984114" cy="131317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CD2EA45-A99D-4944-9C04-FA179A5B43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42634" y="6287520"/>
            <a:ext cx="1647373" cy="50306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73383D9-98F4-4E15-9B7B-30F85F2C0D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4645" y="4920674"/>
            <a:ext cx="1982629" cy="91151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F0D3550-0710-4916-A437-75E5459097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05930" y="4962175"/>
            <a:ext cx="2939492" cy="131131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4B1F5D9-4948-465E-8C19-610A1A581F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21756" y="5863388"/>
            <a:ext cx="1758370" cy="53885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948AFE8-1C7A-40FF-992B-225830A5F9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46778" y="4920674"/>
            <a:ext cx="2648895" cy="91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586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62249" y="0"/>
            <a:ext cx="10434562" cy="36540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ru-RU" sz="1600" spc="300" dirty="0">
                <a:solidFill>
                  <a:schemeClr val="bg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ГРАДОСТРОИТЕЛЬНАЯ ДЕЯТЕЛЬНОСТЬ (1.3.39)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559173" y="0"/>
            <a:ext cx="632828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608022" y="1276799"/>
            <a:ext cx="492443" cy="4853042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r>
              <a:rPr lang="ru-RU" sz="1000" spc="300" noProof="1">
                <a:solidFill>
                  <a:schemeClr val="accent5">
                    <a:lumMod val="50000"/>
                  </a:schemeClr>
                </a:solidFill>
              </a:rPr>
              <a:t>ДЕПАРТАМЕНТ АРХИТЕКТУРЫ И ГРАДОСТРОИТЕЛЬСТВА</a:t>
            </a:r>
          </a:p>
          <a:p>
            <a:r>
              <a:rPr lang="ru-RU" sz="1000" spc="300" noProof="1">
                <a:solidFill>
                  <a:schemeClr val="accent5">
                    <a:lumMod val="50000"/>
                  </a:schemeClr>
                </a:solidFill>
              </a:rPr>
              <a:t>АДМИНИСТРАЦИИ ГОРОДА СУРГУТА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386" y="6221301"/>
            <a:ext cx="390190" cy="467201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 flipV="1">
            <a:off x="11663385" y="0"/>
            <a:ext cx="0" cy="6129844"/>
          </a:xfrm>
          <a:prstGeom prst="line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627389" y="86976"/>
            <a:ext cx="352020" cy="923330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/>
          <a:p>
            <a:pPr algn="r"/>
            <a:r>
              <a:rPr lang="ru-RU" sz="5400" dirty="0">
                <a:solidFill>
                  <a:schemeClr val="accent5">
                    <a:lumMod val="50000"/>
                  </a:schemeClr>
                </a:solidFill>
                <a:latin typeface="Haettenschweiler" panose="020B0706040902060204" pitchFamily="34" charset="0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0D6923-0A0E-4A3B-B9D5-B2C9A5CDEF6F}"/>
              </a:ext>
            </a:extLst>
          </p:cNvPr>
          <p:cNvSpPr txBox="1"/>
          <p:nvPr/>
        </p:nvSpPr>
        <p:spPr>
          <a:xfrm>
            <a:off x="4532860" y="271350"/>
            <a:ext cx="2945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Чертеж планировки территории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8C848B-FFC2-4BDD-82C7-EFA2347D1859}"/>
              </a:ext>
            </a:extLst>
          </p:cNvPr>
          <p:cNvSpPr txBox="1"/>
          <p:nvPr/>
        </p:nvSpPr>
        <p:spPr>
          <a:xfrm>
            <a:off x="8000236" y="271349"/>
            <a:ext cx="3288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Вариант планировочного решения застройки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CCA7B0C-2FDD-4945-B7FE-53A349F098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623" y="548640"/>
            <a:ext cx="3716807" cy="54344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17DE8D-04FC-42FD-8615-1FEAFB7CC8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128" y="548348"/>
            <a:ext cx="3670752" cy="543447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A36F491-887D-4ED6-944F-566E212A37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591" y="2239752"/>
            <a:ext cx="2838477" cy="211262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1FF18FA-C10F-42C5-A314-11733CE6A8B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62" y="548641"/>
            <a:ext cx="2865074" cy="169111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70089E2-4B99-4B8F-B5A6-22B156748A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11" y="4493975"/>
            <a:ext cx="3941445" cy="219452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D381E7B-A62D-4766-B942-D63A958421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5260" y="6222791"/>
            <a:ext cx="4277189" cy="4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806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62249" y="0"/>
            <a:ext cx="10434562" cy="36540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ru-RU" sz="1600" spc="300" dirty="0">
                <a:solidFill>
                  <a:schemeClr val="bg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ГРАДОСТРОИТЕЛЬНАЯ ДЕЯТЕЛЬНОСТЬ (1.3.39)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559173" y="0"/>
            <a:ext cx="632828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608022" y="1276799"/>
            <a:ext cx="492443" cy="4853042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r>
              <a:rPr lang="ru-RU" sz="1000" spc="300" noProof="1">
                <a:solidFill>
                  <a:schemeClr val="accent5">
                    <a:lumMod val="50000"/>
                  </a:schemeClr>
                </a:solidFill>
              </a:rPr>
              <a:t>ДЕПАРТАМЕНТ АРХИТЕКТУРЫ И ГРАДОСТРОИТЕЛЬСТВА</a:t>
            </a:r>
          </a:p>
          <a:p>
            <a:r>
              <a:rPr lang="ru-RU" sz="1000" spc="300" noProof="1">
                <a:solidFill>
                  <a:schemeClr val="accent5">
                    <a:lumMod val="50000"/>
                  </a:schemeClr>
                </a:solidFill>
              </a:rPr>
              <a:t>АДМИНИСТРАЦИИ ГОРОДА СУРГУТА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386" y="6221301"/>
            <a:ext cx="390190" cy="467201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 flipV="1">
            <a:off x="11663385" y="0"/>
            <a:ext cx="0" cy="6129844"/>
          </a:xfrm>
          <a:prstGeom prst="line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582505" y="86976"/>
            <a:ext cx="396904" cy="923330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/>
          <a:p>
            <a:pPr algn="r"/>
            <a:r>
              <a:rPr lang="ru-RU" sz="5400" dirty="0">
                <a:solidFill>
                  <a:schemeClr val="accent5">
                    <a:lumMod val="50000"/>
                  </a:schemeClr>
                </a:solidFill>
                <a:latin typeface="Haettenschweiler" panose="020B0706040902060204" pitchFamily="34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710424-5464-4B36-8E9C-65A9E096D928}"/>
              </a:ext>
            </a:extLst>
          </p:cNvPr>
          <p:cNvSpPr txBox="1"/>
          <p:nvPr/>
        </p:nvSpPr>
        <p:spPr>
          <a:xfrm>
            <a:off x="7261267" y="318224"/>
            <a:ext cx="45757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Схема размещения объектов инженерной инфраструктуры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49ECEC-6E85-4784-9CA1-D87C4F58B67B}"/>
              </a:ext>
            </a:extLst>
          </p:cNvPr>
          <p:cNvSpPr txBox="1"/>
          <p:nvPr/>
        </p:nvSpPr>
        <p:spPr>
          <a:xfrm>
            <a:off x="23843" y="317403"/>
            <a:ext cx="4489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Схема организации движения транспорта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988DA4-53FA-46A2-B4E9-5314DB6DA0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09" y="594401"/>
            <a:ext cx="3779601" cy="551942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2DF55A4-E8B5-4841-AF17-E3623C9483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677" y="594400"/>
            <a:ext cx="3735904" cy="551942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C082321-7A3D-4F7B-BEA8-BF071AD215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2974" y="592876"/>
            <a:ext cx="2293997" cy="29082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1D68E47-150F-4D18-A815-8DA0DFA195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642" y="870578"/>
            <a:ext cx="2674357" cy="67904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AE852B3-1A47-4333-814A-AEE03A2122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286" y="1549624"/>
            <a:ext cx="3669231" cy="139766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7537E6D-2B7B-4099-AC82-82A612F164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5286" y="2965138"/>
            <a:ext cx="1968917" cy="190837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6F7FA14-7381-4CCC-97DC-A3DE7088BB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39427" y="4873514"/>
            <a:ext cx="2201437" cy="66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639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62249" y="0"/>
            <a:ext cx="10434562" cy="36540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ru-RU" sz="1600" spc="300" dirty="0">
                <a:solidFill>
                  <a:schemeClr val="bg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ГРАДОСТРОИТЕЛЬНАЯ ДЕЯТЕЛЬНОСТЬ (1.3.39)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559173" y="0"/>
            <a:ext cx="632828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608022" y="1276799"/>
            <a:ext cx="492443" cy="4853042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r>
              <a:rPr lang="ru-RU" sz="1000" spc="300" noProof="1">
                <a:solidFill>
                  <a:schemeClr val="accent5">
                    <a:lumMod val="50000"/>
                  </a:schemeClr>
                </a:solidFill>
              </a:rPr>
              <a:t>ДЕПАРТАМЕНТ АРХИТЕКТУРЫ И ГРАДОСТРОИТЕЛЬСТВА</a:t>
            </a:r>
          </a:p>
          <a:p>
            <a:r>
              <a:rPr lang="ru-RU" sz="1000" spc="300" noProof="1">
                <a:solidFill>
                  <a:schemeClr val="accent5">
                    <a:lumMod val="50000"/>
                  </a:schemeClr>
                </a:solidFill>
              </a:rPr>
              <a:t>АДМИНИСТРАЦИИ ГОРОДА СУРГУТА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386" y="6221301"/>
            <a:ext cx="390190" cy="467201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 flipV="1">
            <a:off x="11663385" y="0"/>
            <a:ext cx="0" cy="6129844"/>
          </a:xfrm>
          <a:prstGeom prst="line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627390" y="86976"/>
            <a:ext cx="352019" cy="923330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/>
          <a:p>
            <a:pPr algn="r"/>
            <a:r>
              <a:rPr lang="ru-RU" sz="5400" dirty="0">
                <a:solidFill>
                  <a:schemeClr val="accent5">
                    <a:lumMod val="50000"/>
                  </a:schemeClr>
                </a:solidFill>
                <a:latin typeface="Haettenschweiler" panose="020B0706040902060204" pitchFamily="34" charset="0"/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B4B485-5ED0-4F2B-A420-170F31EBE42D}"/>
              </a:ext>
            </a:extLst>
          </p:cNvPr>
          <p:cNvSpPr txBox="1"/>
          <p:nvPr/>
        </p:nvSpPr>
        <p:spPr>
          <a:xfrm>
            <a:off x="91535" y="365402"/>
            <a:ext cx="2846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Чертеж межевания территории. Этап 1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655" y="642401"/>
            <a:ext cx="4017082" cy="59365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2531FE-B981-4B38-9443-4229BC9747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681" y="642399"/>
            <a:ext cx="3038843" cy="296889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0C1E342-21AF-4C99-9680-C7164746AE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525" y="642401"/>
            <a:ext cx="4030400" cy="593653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B3B0EF9-C202-4F54-9306-C15E798D3B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737" y="3576962"/>
            <a:ext cx="3071787" cy="255287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8DBC4CB-5556-4F8C-A02F-27242B2CC88C}"/>
              </a:ext>
            </a:extLst>
          </p:cNvPr>
          <p:cNvSpPr txBox="1"/>
          <p:nvPr/>
        </p:nvSpPr>
        <p:spPr>
          <a:xfrm>
            <a:off x="7285665" y="365400"/>
            <a:ext cx="2846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Чертеж межевания территории. Этап 2</a:t>
            </a:r>
          </a:p>
        </p:txBody>
      </p:sp>
    </p:spTree>
    <p:extLst>
      <p:ext uri="{BB962C8B-B14F-4D97-AF65-F5344CB8AC3E}">
        <p14:creationId xmlns:p14="http://schemas.microsoft.com/office/powerpoint/2010/main" val="1618560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47144</TotalTime>
  <Words>160</Words>
  <Application>Microsoft Office PowerPoint</Application>
  <PresentationFormat>Широкоэкранный</PresentationFormat>
  <Paragraphs>41</Paragraphs>
  <Slides>6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3" baseType="lpstr">
      <vt:lpstr>Arial</vt:lpstr>
      <vt:lpstr>Arial Black</vt:lpstr>
      <vt:lpstr>Calibri</vt:lpstr>
      <vt:lpstr>Calibri Light</vt:lpstr>
      <vt:lpstr>Haettenschweiler</vt:lpstr>
      <vt:lpstr>Lato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Соловьёва</dc:creator>
  <cp:lastModifiedBy>АСПК</cp:lastModifiedBy>
  <cp:revision>990</cp:revision>
  <cp:lastPrinted>2023-07-21T06:34:14Z</cp:lastPrinted>
  <dcterms:created xsi:type="dcterms:W3CDTF">2022-04-27T13:15:47Z</dcterms:created>
  <dcterms:modified xsi:type="dcterms:W3CDTF">2024-11-25T09:12:38Z</dcterms:modified>
</cp:coreProperties>
</file>