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68" r:id="rId3"/>
    <p:sldId id="261" r:id="rId4"/>
    <p:sldId id="257" r:id="rId5"/>
    <p:sldId id="271" r:id="rId6"/>
    <p:sldId id="270" r:id="rId7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281" autoAdjust="0"/>
  </p:normalViewPr>
  <p:slideViewPr>
    <p:cSldViewPr snapToGrid="0">
      <p:cViewPr varScale="1">
        <p:scale>
          <a:sx n="56" d="100"/>
          <a:sy n="56" d="100"/>
        </p:scale>
        <p:origin x="102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07686-F495-4AE7-9E45-03DB0CE27596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31FD8-8AF1-4E61-8BA6-B2CF996092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00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7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6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4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92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70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9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28" algn="l" defTabSz="91435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095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6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9738" y="1252538"/>
            <a:ext cx="6008687" cy="33813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31FD8-8AF1-4E61-8BA6-B2CF9960926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971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7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74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18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2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0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712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76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1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6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8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36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7C89F-2469-4136-8468-39F35E28DC10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F9320-8F63-43C3-B3D2-77411A7E4F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815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C5C0B-F97D-47F1-94E4-82F5C48848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123"/>
            <a:ext cx="9144001" cy="1358479"/>
          </a:xfr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КОРРЕКТИРОВКА </a:t>
            </a:r>
            <a:b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ПРОЕКТА МЕЖЕВАНИЯ ТЕРРИТОРИИ МИКРОРАЙОНА 8 В ГОРОДЕ СУРГУТЕ В ЧАСТИ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ahnschrift Condensed" panose="020B0502040204020203" pitchFamily="34" charset="0"/>
              </a:rPr>
              <a:t>ЗЕМЕЛЬНЫХ УЧАСТКОВ С УСЛОВНЫМИ НОМЕРАМИ :ЗУ3.1 И :ЗУ3.3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76D3D8E-5889-4FC1-B8BC-3583CD1D5DA8}"/>
              </a:ext>
            </a:extLst>
          </p:cNvPr>
          <p:cNvSpPr txBox="1">
            <a:spLocks/>
          </p:cNvSpPr>
          <p:nvPr/>
        </p:nvSpPr>
        <p:spPr>
          <a:xfrm>
            <a:off x="1524000" y="1932786"/>
            <a:ext cx="9144000" cy="471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Подготовка корректировки проекта межевания осуществляется на основании:</a:t>
            </a:r>
            <a:endParaRPr lang="ru-RU" sz="2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0E01BE-A46D-46B1-A3DE-08BCA7910048}"/>
              </a:ext>
            </a:extLst>
          </p:cNvPr>
          <p:cNvSpPr/>
          <p:nvPr/>
        </p:nvSpPr>
        <p:spPr>
          <a:xfrm>
            <a:off x="1524000" y="2360678"/>
            <a:ext cx="8575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/>
              <a:t>задания департамента архитектуры и градостроительства Администрации города Сургута от 12.02.2024 №02-02-1055/4 -с целью организации парковки для посетителей сквера Энергетиков (границы земельного участка : ЗУ 1.4, определить под территорию общего пользования); от 19.04.2024 </a:t>
            </a:r>
            <a:r>
              <a:rPr lang="en-US" sz="2000" i="1" dirty="0"/>
              <a:t> </a:t>
            </a:r>
            <a:r>
              <a:rPr lang="ru-RU" sz="2000" i="1" dirty="0"/>
              <a:t>№ 02-02-2779/4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i="1" dirty="0"/>
              <a:t>Обращения МБУ ДО СШОР «Ермак» от 29.03.2024 № ЕР-914/4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90026E05-B32A-4343-A5C3-15952B1D82A3}"/>
              </a:ext>
            </a:extLst>
          </p:cNvPr>
          <p:cNvSpPr txBox="1">
            <a:spLocks/>
          </p:cNvSpPr>
          <p:nvPr/>
        </p:nvSpPr>
        <p:spPr>
          <a:xfrm>
            <a:off x="1524000" y="4466659"/>
            <a:ext cx="9144001" cy="4718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/>
              <a:t>Задачи корректировки: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A7AF0C-49B3-4BD6-93CF-2F67C8646247}"/>
              </a:ext>
            </a:extLst>
          </p:cNvPr>
          <p:cNvSpPr/>
          <p:nvPr/>
        </p:nvSpPr>
        <p:spPr>
          <a:xfrm>
            <a:off x="1524000" y="4983704"/>
            <a:ext cx="85756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7" indent="-214317">
              <a:buFont typeface="Arial" panose="020B0604020202020204" pitchFamily="34" charset="0"/>
              <a:buChar char="•"/>
            </a:pPr>
            <a:r>
              <a:rPr lang="ru-RU" sz="2000" i="1" dirty="0"/>
              <a:t>определение способов образования земельных участков</a:t>
            </a:r>
          </a:p>
          <a:p>
            <a:pPr marL="214317" indent="-214317">
              <a:buFont typeface="Arial" panose="020B0604020202020204" pitchFamily="34" charset="0"/>
              <a:buChar char="•"/>
            </a:pPr>
            <a:r>
              <a:rPr lang="ru-RU" sz="2000" i="1" dirty="0"/>
              <a:t>уточнение сведений о площади образуемых земельных участков</a:t>
            </a:r>
          </a:p>
          <a:p>
            <a:pPr marL="214317" indent="-214317">
              <a:buFont typeface="Arial" panose="020B0604020202020204" pitchFamily="34" charset="0"/>
              <a:buChar char="•"/>
            </a:pPr>
            <a:r>
              <a:rPr lang="ru-RU" sz="2000" i="1" dirty="0"/>
              <a:t>установление вида разрешенного использования образуемых земельных участков.</a:t>
            </a:r>
          </a:p>
        </p:txBody>
      </p:sp>
    </p:spTree>
    <p:extLst>
      <p:ext uri="{BB962C8B-B14F-4D97-AF65-F5344CB8AC3E}">
        <p14:creationId xmlns:p14="http://schemas.microsoft.com/office/powerpoint/2010/main" val="69959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C7F9AA-9193-4B1A-8D81-233FC3E663F4}"/>
              </a:ext>
            </a:extLst>
          </p:cNvPr>
          <p:cNvSpPr/>
          <p:nvPr/>
        </p:nvSpPr>
        <p:spPr>
          <a:xfrm>
            <a:off x="0" y="0"/>
            <a:ext cx="12192000" cy="680303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88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485C3D4-76F6-4961-80DB-8ACBD7199C5C}"/>
              </a:ext>
            </a:extLst>
          </p:cNvPr>
          <p:cNvSpPr txBox="1">
            <a:spLocks/>
          </p:cNvSpPr>
          <p:nvPr/>
        </p:nvSpPr>
        <p:spPr>
          <a:xfrm>
            <a:off x="1078587" y="401142"/>
            <a:ext cx="3144873" cy="60007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57" i="1" dirty="0"/>
          </a:p>
          <a:p>
            <a:r>
              <a:rPr lang="ru-RU" sz="2857" i="1" dirty="0"/>
              <a:t>Территория микрорайона 8 ограничена элементами улично-дорожной сети города. С востока – ул. Энергетиков; с запада – ул. Республики; с юга – ул. Энгельса; с севера – ул. Майская. </a:t>
            </a:r>
          </a:p>
          <a:p>
            <a:pPr algn="l"/>
            <a:endParaRPr lang="ru-RU" sz="1800" dirty="0"/>
          </a:p>
          <a:p>
            <a:pPr algn="l"/>
            <a:endParaRPr lang="ru-RU" sz="1800" dirty="0"/>
          </a:p>
          <a:p>
            <a:endParaRPr lang="ru-RU" sz="1500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F761ED6-67AB-411F-9943-4E2E25ED7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047" y="401142"/>
            <a:ext cx="5353882" cy="6000749"/>
          </a:xfrm>
        </p:spPr>
      </p:pic>
    </p:spTree>
    <p:extLst>
      <p:ext uri="{BB962C8B-B14F-4D97-AF65-F5344CB8AC3E}">
        <p14:creationId xmlns:p14="http://schemas.microsoft.com/office/powerpoint/2010/main" val="69524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88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64E28B-DC4F-42D6-A94C-E99D94989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604" y="0"/>
            <a:ext cx="44316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7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88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A7B7E-E9A6-4E15-8B9E-CC30455B575E}"/>
              </a:ext>
            </a:extLst>
          </p:cNvPr>
          <p:cNvSpPr txBox="1"/>
          <p:nvPr/>
        </p:nvSpPr>
        <p:spPr>
          <a:xfrm>
            <a:off x="7605061" y="187322"/>
            <a:ext cx="2655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prstClr val="white"/>
                </a:solidFill>
                <a:latin typeface="Calibri" panose="020F0502020204030204"/>
              </a:rPr>
              <a:t>Корректировка проекта межевания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B8054-C489-40DD-A23E-DD3A9D3D20A3}"/>
              </a:ext>
            </a:extLst>
          </p:cNvPr>
          <p:cNvSpPr txBox="1"/>
          <p:nvPr/>
        </p:nvSpPr>
        <p:spPr>
          <a:xfrm>
            <a:off x="2703641" y="187322"/>
            <a:ext cx="2330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prstClr val="white"/>
                </a:solidFill>
                <a:latin typeface="Calibri" panose="020F0502020204030204"/>
              </a:rPr>
              <a:t>Утвержденный проект межевания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31FEBF-114C-4834-B733-AB7FD8A27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19" y="1574972"/>
            <a:ext cx="3952760" cy="47986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F08BDCD-AA24-4527-AA7B-4AB63FEB0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69" y="1575911"/>
            <a:ext cx="3862326" cy="47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64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-64668"/>
            <a:ext cx="12192000" cy="69226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588" dirty="0">
              <a:solidFill>
                <a:prstClr val="white"/>
              </a:solidFill>
            </a:endParaRPr>
          </a:p>
          <a:p>
            <a:endParaRPr lang="ru-RU" sz="1588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B8054-C489-40DD-A23E-DD3A9D3D20A3}"/>
              </a:ext>
            </a:extLst>
          </p:cNvPr>
          <p:cNvSpPr txBox="1"/>
          <p:nvPr/>
        </p:nvSpPr>
        <p:spPr>
          <a:xfrm>
            <a:off x="2795205" y="408820"/>
            <a:ext cx="7026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Bahnschrift Condensed" panose="020B0502040204020203" pitchFamily="34" charset="0"/>
              </a:rPr>
              <a:t>Перечень и сведения о площади образуемых земельных участков, в том числе возможные способы их образования</a:t>
            </a:r>
            <a:endParaRPr lang="ru-RU" sz="2400" i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1E7E2A6-66AE-490B-A199-54A435D4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38382"/>
              </p:ext>
            </p:extLst>
          </p:nvPr>
        </p:nvGraphicFramePr>
        <p:xfrm>
          <a:off x="6131379" y="1505282"/>
          <a:ext cx="5532993" cy="4545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90">
                  <a:extLst>
                    <a:ext uri="{9D8B030D-6E8A-4147-A177-3AD203B41FA5}">
                      <a16:colId xmlns:a16="http://schemas.microsoft.com/office/drawing/2014/main" val="2663438792"/>
                    </a:ext>
                  </a:extLst>
                </a:gridCol>
                <a:gridCol w="396628">
                  <a:extLst>
                    <a:ext uri="{9D8B030D-6E8A-4147-A177-3AD203B41FA5}">
                      <a16:colId xmlns:a16="http://schemas.microsoft.com/office/drawing/2014/main" val="4127531664"/>
                    </a:ext>
                  </a:extLst>
                </a:gridCol>
                <a:gridCol w="339674">
                  <a:extLst>
                    <a:ext uri="{9D8B030D-6E8A-4147-A177-3AD203B41FA5}">
                      <a16:colId xmlns:a16="http://schemas.microsoft.com/office/drawing/2014/main" val="281308109"/>
                    </a:ext>
                  </a:extLst>
                </a:gridCol>
                <a:gridCol w="383722">
                  <a:extLst>
                    <a:ext uri="{9D8B030D-6E8A-4147-A177-3AD203B41FA5}">
                      <a16:colId xmlns:a16="http://schemas.microsoft.com/office/drawing/2014/main" val="2117414089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1405113023"/>
                    </a:ext>
                  </a:extLst>
                </a:gridCol>
                <a:gridCol w="563336">
                  <a:extLst>
                    <a:ext uri="{9D8B030D-6E8A-4147-A177-3AD203B41FA5}">
                      <a16:colId xmlns:a16="http://schemas.microsoft.com/office/drawing/2014/main" val="1216367464"/>
                    </a:ext>
                  </a:extLst>
                </a:gridCol>
                <a:gridCol w="538842">
                  <a:extLst>
                    <a:ext uri="{9D8B030D-6E8A-4147-A177-3AD203B41FA5}">
                      <a16:colId xmlns:a16="http://schemas.microsoft.com/office/drawing/2014/main" val="3211872553"/>
                    </a:ext>
                  </a:extLst>
                </a:gridCol>
                <a:gridCol w="661308">
                  <a:extLst>
                    <a:ext uri="{9D8B030D-6E8A-4147-A177-3AD203B41FA5}">
                      <a16:colId xmlns:a16="http://schemas.microsoft.com/office/drawing/2014/main" val="3333570064"/>
                    </a:ext>
                  </a:extLst>
                </a:gridCol>
                <a:gridCol w="604157">
                  <a:extLst>
                    <a:ext uri="{9D8B030D-6E8A-4147-A177-3AD203B41FA5}">
                      <a16:colId xmlns:a16="http://schemas.microsoft.com/office/drawing/2014/main" val="2539835252"/>
                    </a:ext>
                  </a:extLst>
                </a:gridCol>
                <a:gridCol w="791935">
                  <a:extLst>
                    <a:ext uri="{9D8B030D-6E8A-4147-A177-3AD203B41FA5}">
                      <a16:colId xmlns:a16="http://schemas.microsoft.com/office/drawing/2014/main" val="2889938603"/>
                    </a:ext>
                  </a:extLst>
                </a:gridCol>
                <a:gridCol w="536451">
                  <a:extLst>
                    <a:ext uri="{9D8B030D-6E8A-4147-A177-3AD203B41FA5}">
                      <a16:colId xmlns:a16="http://schemas.microsoft.com/office/drawing/2014/main" val="2539948032"/>
                    </a:ext>
                  </a:extLst>
                </a:gridCol>
              </a:tblGrid>
              <a:tr h="1195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effectLst/>
                        </a:rPr>
                        <a:t>Условный номер образуемого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>
                          <a:solidFill>
                            <a:schemeClr val="bg1"/>
                          </a:solidFill>
                          <a:effectLst/>
                        </a:rPr>
                        <a:t>Площадь, м2</a:t>
                      </a:r>
                      <a:endParaRPr lang="ru-RU" sz="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effectLst/>
                        </a:rPr>
                        <a:t>Адрес участка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bg1"/>
                          </a:solidFill>
                          <a:effectLst/>
                        </a:rPr>
                        <a:t>Кадастровый номер исходного земельного участка (при наличии)</a:t>
                      </a:r>
                      <a:endParaRPr lang="ru-RU" sz="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bg1"/>
                          </a:solidFill>
                          <a:effectLst/>
                        </a:rPr>
                        <a:t>Фактическое использование </a:t>
                      </a:r>
                      <a:endParaRPr lang="ru-RU" sz="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effectLst/>
                        </a:rPr>
                        <a:t>Вид разрешенного использования по проекту межевания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effectLst/>
                        </a:rPr>
                        <a:t>Возможные способы образования**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effectLst/>
                        </a:rPr>
                        <a:t>Примечание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48347772"/>
                  </a:ext>
                </a:extLst>
              </a:tr>
              <a:tr h="6141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solidFill>
                            <a:schemeClr val="bg1"/>
                          </a:solidFill>
                          <a:effectLst/>
                        </a:rPr>
                        <a:t>Существующая</a:t>
                      </a:r>
                      <a:endParaRPr lang="ru-RU" sz="5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effectLst/>
                        </a:rPr>
                        <a:t>Расчетная*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solidFill>
                            <a:schemeClr val="bg1"/>
                          </a:solidFill>
                          <a:effectLst/>
                        </a:rPr>
                        <a:t>Проектная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210028"/>
                  </a:ext>
                </a:extLst>
              </a:tr>
              <a:tr h="814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:ЗУ1.4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5 277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город Сургут, микрорайон 8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парковка для посетителей сквера «Энергетиков»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земельные участки</a:t>
                      </a:r>
                      <a:b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(территории) общего</a:t>
                      </a:r>
                      <a:b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пользования.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Код 12.0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1 этап: образование земельного участка из земель государственной или муниципальной собственности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2 этап: образование конечного земельного участка с условным номером :ЗУ1.4 путем перераспределения земельного участка, образованного в первом этапе с земельным участком с кадастровым номером 86:10:0101016:2746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образуемый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55848747"/>
                  </a:ext>
                </a:extLst>
              </a:tr>
              <a:tr h="5820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:ЗУ3.1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6 404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город Сургут, микрорайон 8, улица Энергетиков 49/1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86:10:0101016:2734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БУ «Сургутский колледж русской культуры им. А.С. Знаменского»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среднее и высшее</a:t>
                      </a:r>
                      <a:b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профессиональное</a:t>
                      </a:r>
                      <a:b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образование.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Код 3.5.2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образование земельного участка с условным номером :ЗУ3.1 путем перераспределения с земельным участком с кадастровым номером 86:10:0101016:2734 и земель, находящихся в государственной (муниципальной) собственности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образуемый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0277491"/>
                  </a:ext>
                </a:extLst>
              </a:tr>
              <a:tr h="933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:ЗУ3.3 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20 002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15 627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город Сургут, микрорайон 8, улица Энергетиков 47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86:10:0101016:2746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МБУ Спортивная школа олимпийского резерва «Ермак» 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обеспечение занятий спортом в помещениях.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Код 5.1.2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>
                          <a:solidFill>
                            <a:schemeClr val="bg1"/>
                          </a:solidFill>
                          <a:effectLst/>
                        </a:rPr>
                        <a:t>образование земельного участка с условным номером :ЗУ3.3 путем объединения с земельными участками с кадастровыми номерами 86:10:0101016:2746, 86:10:0101016:2733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" b="1" dirty="0">
                          <a:solidFill>
                            <a:schemeClr val="bg1"/>
                          </a:solidFill>
                          <a:effectLst/>
                        </a:rPr>
                        <a:t>образуемый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4462106"/>
                  </a:ext>
                </a:extLst>
              </a:tr>
              <a:tr h="1480593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0" dirty="0">
                          <a:solidFill>
                            <a:schemeClr val="bg1"/>
                          </a:solidFill>
                          <a:effectLst/>
                        </a:rPr>
                        <a:t>* Расчетные площади земельных участков под существующими объектами многоквартирной жилой застройки определены в соответствии с Приказом </a:t>
                      </a:r>
                      <a:r>
                        <a:rPr lang="ru-RU" sz="500" b="0" dirty="0" err="1">
                          <a:solidFill>
                            <a:schemeClr val="bg1"/>
                          </a:solidFill>
                          <a:effectLst/>
                        </a:rPr>
                        <a:t>Минземстроя</a:t>
                      </a:r>
                      <a:r>
                        <a:rPr lang="ru-RU" sz="500" b="0" dirty="0">
                          <a:solidFill>
                            <a:schemeClr val="bg1"/>
                          </a:solidFill>
                          <a:effectLst/>
                        </a:rPr>
                        <a:t> РФ от 26.08.1998 №59 «Об утверждении Методических указаний по расчету нормативных размеров земельных участков в кондоминиумах». Расчетные площади земельных участков под объектами не жилого назначения определены в соответствии с градостроительными регламентами и нормами отвода земельных участков для конкретных видов деятельности.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0" dirty="0">
                          <a:solidFill>
                            <a:schemeClr val="bg1"/>
                          </a:solidFill>
                          <a:effectLst/>
                        </a:rPr>
                        <a:t>** В способе образования указываются земельные участки, части земельных участков, а также земли, которые преобразуются при образовании земельных участков. Последовательность преобразования земельных участков, частей земельных участков, земель государственной собственности, возможными способами образования земельных участков, а также этапы таких преобразований уточняются при проведении кадастровых работ. Площади земельных участков, частей земельных участков, земель государственной собственности, преобразуемых в результате образования возможными способами образуемых земельных участков указаны в приложении к текстовой части проекта межевания.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0" baseline="30000" dirty="0">
                          <a:solidFill>
                            <a:schemeClr val="bg1"/>
                          </a:solidFill>
                          <a:effectLst/>
                        </a:rPr>
                        <a:t>***</a:t>
                      </a:r>
                      <a:r>
                        <a:rPr lang="ru-RU" sz="500" b="0" dirty="0">
                          <a:solidFill>
                            <a:schemeClr val="bg1"/>
                          </a:solidFill>
                          <a:effectLst/>
                        </a:rPr>
                        <a:t>Требуется внести изменения в Правила землепользования и застройки на территории города Сургута, утвержденные решением Сургутской городской Думы от 28.06.2005 г. № 475-</a:t>
                      </a:r>
                      <a:r>
                        <a:rPr lang="en-US" sz="500" b="0" dirty="0">
                          <a:solidFill>
                            <a:schemeClr val="bg1"/>
                          </a:solidFill>
                          <a:effectLst/>
                        </a:rPr>
                        <a:t>III</a:t>
                      </a:r>
                      <a:r>
                        <a:rPr lang="ru-RU" sz="500" b="0" dirty="0">
                          <a:solidFill>
                            <a:schemeClr val="bg1"/>
                          </a:solidFill>
                          <a:effectLst/>
                        </a:rPr>
                        <a:t> ГД, в части изменения вида территориальной зоны в границах образуемых земельных участков в соответствии с видом разрешенного использования земельных участков.</a:t>
                      </a:r>
                      <a:endParaRPr lang="ru-RU" sz="5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4849" marR="24849" marT="0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82926"/>
                  </a:ext>
                </a:extLst>
              </a:tr>
            </a:tbl>
          </a:graphicData>
        </a:graphic>
      </p:graphicFrame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BFA104FE-D058-48D1-8C25-4E6CF1324A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18293"/>
              </p:ext>
            </p:extLst>
          </p:nvPr>
        </p:nvGraphicFramePr>
        <p:xfrm>
          <a:off x="468088" y="1505282"/>
          <a:ext cx="5486726" cy="8956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15">
                  <a:extLst>
                    <a:ext uri="{9D8B030D-6E8A-4147-A177-3AD203B41FA5}">
                      <a16:colId xmlns:a16="http://schemas.microsoft.com/office/drawing/2014/main" val="710909261"/>
                    </a:ext>
                  </a:extLst>
                </a:gridCol>
                <a:gridCol w="481692">
                  <a:extLst>
                    <a:ext uri="{9D8B030D-6E8A-4147-A177-3AD203B41FA5}">
                      <a16:colId xmlns:a16="http://schemas.microsoft.com/office/drawing/2014/main" val="2632579188"/>
                    </a:ext>
                  </a:extLst>
                </a:gridCol>
                <a:gridCol w="405491">
                  <a:extLst>
                    <a:ext uri="{9D8B030D-6E8A-4147-A177-3AD203B41FA5}">
                      <a16:colId xmlns:a16="http://schemas.microsoft.com/office/drawing/2014/main" val="4121554295"/>
                    </a:ext>
                  </a:extLst>
                </a:gridCol>
                <a:gridCol w="419102">
                  <a:extLst>
                    <a:ext uri="{9D8B030D-6E8A-4147-A177-3AD203B41FA5}">
                      <a16:colId xmlns:a16="http://schemas.microsoft.com/office/drawing/2014/main" val="2998802685"/>
                    </a:ext>
                  </a:extLst>
                </a:gridCol>
                <a:gridCol w="498024">
                  <a:extLst>
                    <a:ext uri="{9D8B030D-6E8A-4147-A177-3AD203B41FA5}">
                      <a16:colId xmlns:a16="http://schemas.microsoft.com/office/drawing/2014/main" val="2579745051"/>
                    </a:ext>
                  </a:extLst>
                </a:gridCol>
                <a:gridCol w="506183">
                  <a:extLst>
                    <a:ext uri="{9D8B030D-6E8A-4147-A177-3AD203B41FA5}">
                      <a16:colId xmlns:a16="http://schemas.microsoft.com/office/drawing/2014/main" val="2995612059"/>
                    </a:ext>
                  </a:extLst>
                </a:gridCol>
                <a:gridCol w="489858">
                  <a:extLst>
                    <a:ext uri="{9D8B030D-6E8A-4147-A177-3AD203B41FA5}">
                      <a16:colId xmlns:a16="http://schemas.microsoft.com/office/drawing/2014/main" val="373186054"/>
                    </a:ext>
                  </a:extLst>
                </a:gridCol>
                <a:gridCol w="473528">
                  <a:extLst>
                    <a:ext uri="{9D8B030D-6E8A-4147-A177-3AD203B41FA5}">
                      <a16:colId xmlns:a16="http://schemas.microsoft.com/office/drawing/2014/main" val="147548882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459206178"/>
                    </a:ext>
                  </a:extLst>
                </a:gridCol>
                <a:gridCol w="824593">
                  <a:extLst>
                    <a:ext uri="{9D8B030D-6E8A-4147-A177-3AD203B41FA5}">
                      <a16:colId xmlns:a16="http://schemas.microsoft.com/office/drawing/2014/main" val="2988088449"/>
                    </a:ext>
                  </a:extLst>
                </a:gridCol>
                <a:gridCol w="579990">
                  <a:extLst>
                    <a:ext uri="{9D8B030D-6E8A-4147-A177-3AD203B41FA5}">
                      <a16:colId xmlns:a16="http://schemas.microsoft.com/office/drawing/2014/main" val="1043790867"/>
                    </a:ext>
                  </a:extLst>
                </a:gridCol>
              </a:tblGrid>
              <a:tr h="1267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Условный номер образуемого земельного участка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chemeClr val="bg1"/>
                          </a:solidFill>
                          <a:effectLst/>
                        </a:rPr>
                        <a:t>Площадь, м2</a:t>
                      </a:r>
                      <a:endParaRPr lang="ru-RU" sz="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Адрес участка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Кадастровый номер исходного земельного участка (при наличии)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>
                          <a:solidFill>
                            <a:schemeClr val="bg1"/>
                          </a:solidFill>
                          <a:effectLst/>
                        </a:rPr>
                        <a:t>Фактическое использование </a:t>
                      </a:r>
                      <a:endParaRPr lang="ru-RU" sz="5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Вид разрешенного использования по проекту межевания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Возможные способы образования**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Примечание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73157721"/>
                  </a:ext>
                </a:extLst>
              </a:tr>
              <a:tr h="7688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Существующая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Расчетная*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Проектная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765" marR="24765" marT="7144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696611"/>
                  </a:ext>
                </a:extLst>
              </a:tr>
            </a:tbl>
          </a:graphicData>
        </a:graphic>
      </p:graphicFrame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6DDA5864-D29A-4C1A-8BD3-7B0D796DA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351560"/>
              </p:ext>
            </p:extLst>
          </p:nvPr>
        </p:nvGraphicFramePr>
        <p:xfrm>
          <a:off x="468088" y="2400910"/>
          <a:ext cx="5486724" cy="3649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2186248813"/>
                    </a:ext>
                  </a:extLst>
                </a:gridCol>
                <a:gridCol w="493172">
                  <a:extLst>
                    <a:ext uri="{9D8B030D-6E8A-4147-A177-3AD203B41FA5}">
                      <a16:colId xmlns:a16="http://schemas.microsoft.com/office/drawing/2014/main" val="2964101880"/>
                    </a:ext>
                  </a:extLst>
                </a:gridCol>
                <a:gridCol w="394011">
                  <a:extLst>
                    <a:ext uri="{9D8B030D-6E8A-4147-A177-3AD203B41FA5}">
                      <a16:colId xmlns:a16="http://schemas.microsoft.com/office/drawing/2014/main" val="1611643371"/>
                    </a:ext>
                  </a:extLst>
                </a:gridCol>
                <a:gridCol w="419103">
                  <a:extLst>
                    <a:ext uri="{9D8B030D-6E8A-4147-A177-3AD203B41FA5}">
                      <a16:colId xmlns:a16="http://schemas.microsoft.com/office/drawing/2014/main" val="3181138756"/>
                    </a:ext>
                  </a:extLst>
                </a:gridCol>
                <a:gridCol w="498021">
                  <a:extLst>
                    <a:ext uri="{9D8B030D-6E8A-4147-A177-3AD203B41FA5}">
                      <a16:colId xmlns:a16="http://schemas.microsoft.com/office/drawing/2014/main" val="622006384"/>
                    </a:ext>
                  </a:extLst>
                </a:gridCol>
                <a:gridCol w="498022">
                  <a:extLst>
                    <a:ext uri="{9D8B030D-6E8A-4147-A177-3AD203B41FA5}">
                      <a16:colId xmlns:a16="http://schemas.microsoft.com/office/drawing/2014/main" val="3150770993"/>
                    </a:ext>
                  </a:extLst>
                </a:gridCol>
                <a:gridCol w="506186">
                  <a:extLst>
                    <a:ext uri="{9D8B030D-6E8A-4147-A177-3AD203B41FA5}">
                      <a16:colId xmlns:a16="http://schemas.microsoft.com/office/drawing/2014/main" val="2783813319"/>
                    </a:ext>
                  </a:extLst>
                </a:gridCol>
                <a:gridCol w="465364">
                  <a:extLst>
                    <a:ext uri="{9D8B030D-6E8A-4147-A177-3AD203B41FA5}">
                      <a16:colId xmlns:a16="http://schemas.microsoft.com/office/drawing/2014/main" val="4010540012"/>
                    </a:ext>
                  </a:extLst>
                </a:gridCol>
                <a:gridCol w="530678">
                  <a:extLst>
                    <a:ext uri="{9D8B030D-6E8A-4147-A177-3AD203B41FA5}">
                      <a16:colId xmlns:a16="http://schemas.microsoft.com/office/drawing/2014/main" val="433756123"/>
                    </a:ext>
                  </a:extLst>
                </a:gridCol>
                <a:gridCol w="824593">
                  <a:extLst>
                    <a:ext uri="{9D8B030D-6E8A-4147-A177-3AD203B41FA5}">
                      <a16:colId xmlns:a16="http://schemas.microsoft.com/office/drawing/2014/main" val="3023731891"/>
                    </a:ext>
                  </a:extLst>
                </a:gridCol>
                <a:gridCol w="571824">
                  <a:extLst>
                    <a:ext uri="{9D8B030D-6E8A-4147-A177-3AD203B41FA5}">
                      <a16:colId xmlns:a16="http://schemas.microsoft.com/office/drawing/2014/main" val="2321442065"/>
                    </a:ext>
                  </a:extLst>
                </a:gridCol>
              </a:tblGrid>
              <a:tr h="114054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>
                          <a:solidFill>
                            <a:schemeClr val="bg1"/>
                          </a:solidFill>
                          <a:effectLst/>
                        </a:rPr>
                        <a:t>:ЗУ3.1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7322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Мкр.8. ул.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Энергетиков, 49/1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86:10:0101016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:2734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Среднее и высшее</a:t>
                      </a:r>
                      <a:b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профессиональное</a:t>
                      </a:r>
                      <a:b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образование. Код 3.5.2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школа русской культуры им. Знаменского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Образование земельного участка с условным номером :ЗУ3.1 путем перераспределения с земельными участками с кадастровыми номерами  86:10:0101016:2734, 86:10:0101016:2746, 86:10:0101016:2733, 86:10:0101016:22  и земель, находящихся в государственной или муниципальной собственности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образуемый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4481982"/>
                  </a:ext>
                </a:extLst>
              </a:tr>
              <a:tr h="130743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>
                          <a:solidFill>
                            <a:schemeClr val="bg1"/>
                          </a:solidFill>
                          <a:effectLst/>
                        </a:rPr>
                        <a:t>:ЗУ3.3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2002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>
                          <a:solidFill>
                            <a:schemeClr val="bg1"/>
                          </a:solidFill>
                          <a:effectLst/>
                        </a:rPr>
                        <a:t>-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>
                          <a:solidFill>
                            <a:schemeClr val="bg1"/>
                          </a:solidFill>
                          <a:effectLst/>
                        </a:rPr>
                        <a:t>Мкр. 8 ул.Энергетиков,47</a:t>
                      </a:r>
                      <a:endParaRPr lang="ru-RU" sz="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86:10:0101016:2746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Спорт 5.1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СОК "Энергетик" (Спарта)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1 этап. уточнить границу ранее учтенного земельного участка с кадастровым номером 86:10:0101016:34, поскольку в ЕГРН граница не установлена в соответствии с требованиями земельного законодательства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2 этап. Образование земельного участка с условным номером :ЗУ3.3 путем перераспределения с земельными участками с кадастровыми номерами  86:10:0101016:2746, 86:10:0101016:2733, 86:10:0101016:34, 86:10:0101016:62 и земель, находящихся в государственной или муниципальной собственности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400" b="1" kern="1200" dirty="0">
                          <a:solidFill>
                            <a:schemeClr val="bg1"/>
                          </a:solidFill>
                          <a:effectLst/>
                        </a:rPr>
                        <a:t>образуемый</a:t>
                      </a:r>
                      <a:endParaRPr lang="ru-RU" sz="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4665784"/>
                  </a:ext>
                </a:extLst>
              </a:tr>
              <a:tr h="1201457">
                <a:tc gridSpan="1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* Расчетные площади земельных участков под существующими объектами многоквартирной жилой застройки определены в соответствии с Приказом </a:t>
                      </a:r>
                      <a:r>
                        <a:rPr lang="ru-RU" sz="500" kern="1200" dirty="0" err="1">
                          <a:solidFill>
                            <a:schemeClr val="bg1"/>
                          </a:solidFill>
                          <a:effectLst/>
                        </a:rPr>
                        <a:t>Минземстроя</a:t>
                      </a: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 РФ от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 26.08.1998 №59 «Об утверждении Методических указаний по расчету нормативных размеров земельных участков в кондоминиумах». Расчетные площади земельных участков под объектами не жилого назначения определены в соответствии с градостроительными регламентами и нормами отвода земельных участков для конкретных видов деятельности. 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**В способе образования указываются земельные участки, части земельных участков, а также земли, которые преобразуются при образовании земельных участков. Последовательность преобразования земельных участков, частей земельных участков, земель государственной собственности, а также этапы таких преобразований уточняются при проведении кадастровых работ.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baseline="30000" dirty="0">
                          <a:solidFill>
                            <a:schemeClr val="bg1"/>
                          </a:solidFill>
                          <a:effectLst/>
                        </a:rPr>
                        <a:t>***</a:t>
                      </a: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Требуется внести изменения в Правила землепользования и застройки на территории города Сургута, утвержденные решением Сургутской городской Думы от 28.06.2005 г. № 475-</a:t>
                      </a:r>
                      <a:r>
                        <a:rPr lang="en-US" sz="500" kern="1200" dirty="0">
                          <a:solidFill>
                            <a:schemeClr val="bg1"/>
                          </a:solidFill>
                          <a:effectLst/>
                        </a:rPr>
                        <a:t>III </a:t>
                      </a: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ГД, в части изменения вида территориальной зоны в границах образуемых земельных участков в соответствии с видом разрешенного использования земельных участков.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500" kern="1200" baseline="30000" dirty="0">
                          <a:solidFill>
                            <a:schemeClr val="bg1"/>
                          </a:solidFill>
                          <a:effectLst/>
                        </a:rPr>
                        <a:t>****</a:t>
                      </a: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Требуется в соответствии со ст.7, ст.18 Правил землепользования и застройки на территории города Сургута, утверждённые решением Сургутской городской Думы от 28.06.2005 г. № 475-</a:t>
                      </a:r>
                      <a:r>
                        <a:rPr lang="en-US" sz="500" kern="1200" dirty="0">
                          <a:solidFill>
                            <a:schemeClr val="bg1"/>
                          </a:solidFill>
                          <a:effectLst/>
                        </a:rPr>
                        <a:t>III </a:t>
                      </a:r>
                      <a:r>
                        <a:rPr lang="ru-RU" sz="500" kern="1200" dirty="0">
                          <a:solidFill>
                            <a:schemeClr val="bg1"/>
                          </a:solidFill>
                          <a:effectLst/>
                        </a:rPr>
                        <a:t>ГД, получить разрешение Главы города на условно разрешенный вид использования земельных участков.</a:t>
                      </a:r>
                      <a:endParaRPr lang="ru-RU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981" marR="20981" marT="5341" marB="0"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31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292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72AB768-5648-4550-A842-0B8A5121E6BA}"/>
              </a:ext>
            </a:extLst>
          </p:cNvPr>
          <p:cNvSpPr/>
          <p:nvPr/>
        </p:nvSpPr>
        <p:spPr>
          <a:xfrm>
            <a:off x="0" y="0"/>
            <a:ext cx="1225839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88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DA6F2CB7-60A4-4541-AFC1-B5F1DDE9655D}"/>
              </a:ext>
            </a:extLst>
          </p:cNvPr>
          <p:cNvSpPr txBox="1">
            <a:spLocks/>
          </p:cNvSpPr>
          <p:nvPr/>
        </p:nvSpPr>
        <p:spPr>
          <a:xfrm>
            <a:off x="3300238" y="2428592"/>
            <a:ext cx="6468451" cy="20008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6143748" algn="l"/>
              </a:tabLst>
            </a:pPr>
            <a:endParaRPr lang="ru-RU" altLang="ru-RU" sz="46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>
                <a:tab pos="6143748" algn="l"/>
              </a:tabLst>
            </a:pPr>
            <a:r>
              <a:rPr lang="ru-RU" altLang="ru-RU" sz="4600" i="1" dirty="0">
                <a:latin typeface="Arial" panose="020B0604020202020204" pitchFamily="34" charset="0"/>
                <a:ea typeface="Times New Roman" panose="02020603050405020304" pitchFamily="18" charset="0"/>
              </a:rPr>
              <a:t>Спасибо за внимание!</a:t>
            </a:r>
            <a:endParaRPr lang="ru-RU" altLang="ru-RU" sz="4600" i="1" dirty="0">
              <a:latin typeface="Arial" panose="020B0604020202020204" pitchFamily="34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609862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10275</TotalTime>
  <Words>1001</Words>
  <Application>Microsoft Office PowerPoint</Application>
  <PresentationFormat>Широкоэкранный</PresentationFormat>
  <Paragraphs>123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Times New Roman</vt:lpstr>
      <vt:lpstr>Office Theme</vt:lpstr>
      <vt:lpstr>КОРРЕКТИРОВКА  ПРОЕКТА МЕЖЕВАНИЯ ТЕРРИТОРИИ МИКРОРАЙОНА 8 В ГОРОДЕ СУРГУТЕ В ЧАСТИ ЗЕМЕЛЬНЫХ УЧАСТКОВ С УСЛОВНЫМИ НОМЕРАМИ :ЗУ3.1 И :ЗУ3.3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243</cp:revision>
  <cp:lastPrinted>2022-04-19T05:05:26Z</cp:lastPrinted>
  <dcterms:created xsi:type="dcterms:W3CDTF">2020-05-27T10:04:27Z</dcterms:created>
  <dcterms:modified xsi:type="dcterms:W3CDTF">2024-10-14T04:38:35Z</dcterms:modified>
</cp:coreProperties>
</file>