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71" r:id="rId3"/>
    <p:sldId id="261" r:id="rId4"/>
    <p:sldId id="257" r:id="rId5"/>
    <p:sldId id="270" r:id="rId6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81" autoAdjust="0"/>
  </p:normalViewPr>
  <p:slideViewPr>
    <p:cSldViewPr snapToGrid="0">
      <p:cViewPr varScale="1">
        <p:scale>
          <a:sx n="117" d="100"/>
          <a:sy n="11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7686-F495-4AE7-9E45-03DB0CE27596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1FD8-8AF1-4E61-8BA6-B2CF9960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6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9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3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1613982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ЦЖР В ГРАНИЦАХ УЛИЦ СЕРГЕЯ БЕЗВЕРХОВА, РЕСПУБЛИКИ, ЭНГЕЛЬСА И РЕКИ БАРДЫКОВКА В ГОРОДЕ СУРГУТЕ В ЧАСТИ ИЗМЕНЕНИЯ ВИДА РАЗРЕШЕННОГО ИСПОЛЬЗОВАНИЯ ЗЕМЕЛЬНОГО УЧАСТКА С УСЛОВНЫМ НОМЕРОМ :ЗУ72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438979" y="1724609"/>
            <a:ext cx="11434194" cy="671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Подготовка корректировки проекта межевания осуществляется на основании: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378902" y="2506742"/>
            <a:ext cx="11434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i="1" dirty="0"/>
              <a:t>Представления прокуратуры об устранении нарушении закона города о 15.08.2024  №07-03-2024</a:t>
            </a:r>
            <a:r>
              <a:rPr lang="en-US" i="1" dirty="0"/>
              <a:t>/</a:t>
            </a:r>
            <a:r>
              <a:rPr lang="ru-RU" i="1" dirty="0"/>
              <a:t>Прдп437-24-   20711004</a:t>
            </a:r>
          </a:p>
          <a:p>
            <a:endParaRPr lang="ru-RU" i="1" dirty="0"/>
          </a:p>
          <a:p>
            <a:r>
              <a:rPr lang="ru-RU" i="1" dirty="0"/>
              <a:t>- Постановления Администрации города Сургута от 30.10.2024 № 5637</a:t>
            </a:r>
          </a:p>
          <a:p>
            <a:r>
              <a:rPr lang="ru-RU" i="1" dirty="0"/>
              <a:t> «О принятии решения по внесению изменений в проект межевания территории ЦЖР в границах улиц Сергея Безверхова, Республики, Энгельса и реки </a:t>
            </a:r>
            <a:r>
              <a:rPr lang="ru-RU" i="1" dirty="0" err="1"/>
              <a:t>Бардыковка</a:t>
            </a:r>
            <a:r>
              <a:rPr lang="ru-RU" i="1" dirty="0"/>
              <a:t> города Сургута».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438979" y="4396730"/>
            <a:ext cx="11434194" cy="736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Задачи корректировки: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378902" y="5244017"/>
            <a:ext cx="1143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определение способов образования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уточнение сведений о площади образуемых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установление вида разрешенного использования образуемых земельных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EF1A5A-F0F0-45AA-9D32-5FA0AC061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58" y="0"/>
            <a:ext cx="831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33C793-91F2-49ED-8FDF-996F03616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1249136"/>
            <a:ext cx="5621097" cy="56088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1F9166-0A0D-45AA-8BB2-2856A3F0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13" y="1249136"/>
            <a:ext cx="5852443" cy="5608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B1C632-8835-4F5C-A84E-E6D5EB00ACC0}"/>
              </a:ext>
            </a:extLst>
          </p:cNvPr>
          <p:cNvSpPr txBox="1"/>
          <p:nvPr/>
        </p:nvSpPr>
        <p:spPr>
          <a:xfrm>
            <a:off x="1708628" y="489480"/>
            <a:ext cx="299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Calibri" panose="020F0502020204030204"/>
              </a:rPr>
              <a:t>Утвержденный проект межевания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6162C-E3F0-4566-AC11-2BC744611935}"/>
              </a:ext>
            </a:extLst>
          </p:cNvPr>
          <p:cNvSpPr txBox="1"/>
          <p:nvPr/>
        </p:nvSpPr>
        <p:spPr>
          <a:xfrm>
            <a:off x="7563214" y="489479"/>
            <a:ext cx="307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Calibri" panose="020F0502020204030204"/>
              </a:rPr>
              <a:t>Корректировка проекта межевания</a:t>
            </a:r>
          </a:p>
        </p:txBody>
      </p:sp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72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A7B7E-E9A6-4E15-8B9E-CC30455B575E}"/>
              </a:ext>
            </a:extLst>
          </p:cNvPr>
          <p:cNvSpPr txBox="1"/>
          <p:nvPr/>
        </p:nvSpPr>
        <p:spPr>
          <a:xfrm>
            <a:off x="8348063" y="74561"/>
            <a:ext cx="2435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white"/>
                </a:solidFill>
                <a:latin typeface="Calibri" panose="020F0502020204030204"/>
              </a:rPr>
              <a:t>Корректировка проекта межевания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2024963" y="74561"/>
            <a:ext cx="2435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white"/>
                </a:solidFill>
                <a:latin typeface="Calibri" panose="020F0502020204030204"/>
              </a:rPr>
              <a:t>Утвержденный проект межевания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B988E3-2EDC-45AC-9BD6-C5E9C4620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2570"/>
              </p:ext>
            </p:extLst>
          </p:nvPr>
        </p:nvGraphicFramePr>
        <p:xfrm>
          <a:off x="6320414" y="398387"/>
          <a:ext cx="5858938" cy="681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99">
                  <a:extLst>
                    <a:ext uri="{9D8B030D-6E8A-4147-A177-3AD203B41FA5}">
                      <a16:colId xmlns:a16="http://schemas.microsoft.com/office/drawing/2014/main" val="356309021"/>
                    </a:ext>
                  </a:extLst>
                </a:gridCol>
                <a:gridCol w="522830">
                  <a:extLst>
                    <a:ext uri="{9D8B030D-6E8A-4147-A177-3AD203B41FA5}">
                      <a16:colId xmlns:a16="http://schemas.microsoft.com/office/drawing/2014/main" val="788150839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995917376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196033003"/>
                    </a:ext>
                  </a:extLst>
                </a:gridCol>
                <a:gridCol w="310243">
                  <a:extLst>
                    <a:ext uri="{9D8B030D-6E8A-4147-A177-3AD203B41FA5}">
                      <a16:colId xmlns:a16="http://schemas.microsoft.com/office/drawing/2014/main" val="209987387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19324545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550559189"/>
                    </a:ext>
                  </a:extLst>
                </a:gridCol>
                <a:gridCol w="521843">
                  <a:extLst>
                    <a:ext uri="{9D8B030D-6E8A-4147-A177-3AD203B41FA5}">
                      <a16:colId xmlns:a16="http://schemas.microsoft.com/office/drawing/2014/main" val="2770468996"/>
                    </a:ext>
                  </a:extLst>
                </a:gridCol>
                <a:gridCol w="1012507">
                  <a:extLst>
                    <a:ext uri="{9D8B030D-6E8A-4147-A177-3AD203B41FA5}">
                      <a16:colId xmlns:a16="http://schemas.microsoft.com/office/drawing/2014/main" val="575937462"/>
                    </a:ext>
                  </a:extLst>
                </a:gridCol>
                <a:gridCol w="635588">
                  <a:extLst>
                    <a:ext uri="{9D8B030D-6E8A-4147-A177-3AD203B41FA5}">
                      <a16:colId xmlns:a16="http://schemas.microsoft.com/office/drawing/2014/main" val="4084279676"/>
                    </a:ext>
                  </a:extLst>
                </a:gridCol>
              </a:tblGrid>
              <a:tr h="15921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Образуемые земельные участки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26355"/>
                  </a:ext>
                </a:extLst>
              </a:tr>
              <a:tr h="1451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условный номер образуемого земельного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площадь, м2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адрес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возможные способы образования**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примечание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2689009526"/>
                  </a:ext>
                </a:extLst>
              </a:tr>
              <a:tr h="1184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существующая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расчетная*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проектная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73565"/>
                  </a:ext>
                </a:extLst>
              </a:tr>
              <a:tr h="224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:ЗУ72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3297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город Сургут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земельные участки (территории) общего пользования.         Код 12.0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этап: образование земельного участка из земель государственной или муниципальной собственности</a:t>
                      </a:r>
                    </a:p>
                    <a:p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этап: образование конечного земельного участка с условным номером :ЗУ72 путем перераспределения земельного участка, образованного в первом этапе с земельными участками с кадастровыми номерами 86:10:0101038:6017, 86:10:0101038:45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Образуемый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3389365292"/>
                  </a:ext>
                </a:extLst>
              </a:tr>
              <a:tr h="142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:ЗУ41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город Сургут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улица Сергея Безверхова 8/2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86:10:0101038:103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для индивидуального жилищного строительства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Код 2.1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Образование земельного участка с условным номером :ЗУ41 путем перераспределения с земельным участком с кадастровым номером 86:10:0101038:103 и земель, находящихся в государственной (муниципальной) собственности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Образуемый </a:t>
                      </a: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2224845275"/>
                  </a:ext>
                </a:extLst>
              </a:tr>
              <a:tr h="165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:ЗУ42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866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 Сургут, улица Республики 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86:10:0101038:130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для индивидуального жилищного строительства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Код 2.1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Образование земельного участка с условным номером :ЗУ42 путем перераспределения с земельными участками с условными номерами 86:10:0101038:130, 86:10:0101038:6017 и земель, находящихся в государственной (муниципальной) собственности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Образуемый</a:t>
                      </a: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105120847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53B6B6-8BD7-4D57-A714-76CEB38E2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30774"/>
              </p:ext>
            </p:extLst>
          </p:nvPr>
        </p:nvGraphicFramePr>
        <p:xfrm>
          <a:off x="12647" y="398387"/>
          <a:ext cx="6257524" cy="6832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108">
                  <a:extLst>
                    <a:ext uri="{9D8B030D-6E8A-4147-A177-3AD203B41FA5}">
                      <a16:colId xmlns:a16="http://schemas.microsoft.com/office/drawing/2014/main" val="356309021"/>
                    </a:ext>
                  </a:extLst>
                </a:gridCol>
                <a:gridCol w="459345">
                  <a:extLst>
                    <a:ext uri="{9D8B030D-6E8A-4147-A177-3AD203B41FA5}">
                      <a16:colId xmlns:a16="http://schemas.microsoft.com/office/drawing/2014/main" val="788150839"/>
                    </a:ext>
                  </a:extLst>
                </a:gridCol>
                <a:gridCol w="473529">
                  <a:extLst>
                    <a:ext uri="{9D8B030D-6E8A-4147-A177-3AD203B41FA5}">
                      <a16:colId xmlns:a16="http://schemas.microsoft.com/office/drawing/2014/main" val="3995917376"/>
                    </a:ext>
                  </a:extLst>
                </a:gridCol>
                <a:gridCol w="538842">
                  <a:extLst>
                    <a:ext uri="{9D8B030D-6E8A-4147-A177-3AD203B41FA5}">
                      <a16:colId xmlns:a16="http://schemas.microsoft.com/office/drawing/2014/main" val="196033003"/>
                    </a:ext>
                  </a:extLst>
                </a:gridCol>
                <a:gridCol w="493369">
                  <a:extLst>
                    <a:ext uri="{9D8B030D-6E8A-4147-A177-3AD203B41FA5}">
                      <a16:colId xmlns:a16="http://schemas.microsoft.com/office/drawing/2014/main" val="209987387"/>
                    </a:ext>
                  </a:extLst>
                </a:gridCol>
                <a:gridCol w="619188">
                  <a:extLst>
                    <a:ext uri="{9D8B030D-6E8A-4147-A177-3AD203B41FA5}">
                      <a16:colId xmlns:a16="http://schemas.microsoft.com/office/drawing/2014/main" val="2193245451"/>
                    </a:ext>
                  </a:extLst>
                </a:gridCol>
                <a:gridCol w="977501">
                  <a:extLst>
                    <a:ext uri="{9D8B030D-6E8A-4147-A177-3AD203B41FA5}">
                      <a16:colId xmlns:a16="http://schemas.microsoft.com/office/drawing/2014/main" val="550559189"/>
                    </a:ext>
                  </a:extLst>
                </a:gridCol>
                <a:gridCol w="636814">
                  <a:extLst>
                    <a:ext uri="{9D8B030D-6E8A-4147-A177-3AD203B41FA5}">
                      <a16:colId xmlns:a16="http://schemas.microsoft.com/office/drawing/2014/main" val="277046899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575937462"/>
                    </a:ext>
                  </a:extLst>
                </a:gridCol>
                <a:gridCol w="759278">
                  <a:extLst>
                    <a:ext uri="{9D8B030D-6E8A-4147-A177-3AD203B41FA5}">
                      <a16:colId xmlns:a16="http://schemas.microsoft.com/office/drawing/2014/main" val="4084279676"/>
                    </a:ext>
                  </a:extLst>
                </a:gridCol>
              </a:tblGrid>
              <a:tr h="17331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Образуемые земельные участки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26355"/>
                  </a:ext>
                </a:extLst>
              </a:tr>
              <a:tr h="1733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условный номер образуемого земельного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площадь, м2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адрес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возможные способы образования**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примечание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2689009526"/>
                  </a:ext>
                </a:extLst>
              </a:tr>
              <a:tr h="126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существующая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расчетная*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проектная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73565"/>
                  </a:ext>
                </a:extLst>
              </a:tr>
              <a:tr h="1196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:ЗУ72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3 323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ХМАО-Югра, г. Сургут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Обслуживание жилой застройки (2.7)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земельного участка из земель неразграниченной государственной или муниципальной собственности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Образуемый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3389365292"/>
                  </a:ext>
                </a:extLst>
              </a:tr>
              <a:tr h="140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:ЗУ41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725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ХМАО-Югра, г. Сургут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Предпринимательство (4.0)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Образование земельного участка из земель неразграниченной государственной или муниципальной собственности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Образуемый</a:t>
                      </a: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2644675113"/>
                  </a:ext>
                </a:extLst>
              </a:tr>
              <a:tr h="2592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:ЗУ42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</a:t>
                      </a: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ХМАО-Югра, г. Сургут, ул. Республики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86:10:0101038:20, 86:10:0101038:14486:10:0101038:130 86:10:0101038:6017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Предпринимательство (4.0)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Перераспределение смежных земельных участков с кадастровыми номерами: 86:10:0101038:20, 86:10:0101038:144, 86:10:0101038:130, 86:10:0101038:6017 с землями неразграниченной государственной или муниципальной собственности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09" marR="64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Образуемый </a:t>
                      </a:r>
                    </a:p>
                  </a:txBody>
                  <a:tcPr marL="64109" marR="64109" marT="0" marB="0"/>
                </a:tc>
                <a:extLst>
                  <a:ext uri="{0D108BD9-81ED-4DB2-BD59-A6C34878D82A}">
                    <a16:rowId xmlns:a16="http://schemas.microsoft.com/office/drawing/2014/main" val="399617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237450" y="3011716"/>
            <a:ext cx="5717097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sz="4700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7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6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b">
        <a:noAutofit/>
      </a:bodyPr>
      <a:lstStyle>
        <a:defPPr algn="l"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8592</TotalTime>
  <Words>480</Words>
  <Application>Microsoft Office PowerPoint</Application>
  <PresentationFormat>Широкоэкранный</PresentationFormat>
  <Paragraphs>104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Condensed</vt:lpstr>
      <vt:lpstr>Calibri</vt:lpstr>
      <vt:lpstr>Calibri Light</vt:lpstr>
      <vt:lpstr>Times New Roman</vt:lpstr>
      <vt:lpstr>Office Theme</vt:lpstr>
      <vt:lpstr>КОРРЕКТИРОВКА  ПРОЕКТА МЕЖЕВАНИЯ ТЕРРИТОРИИ ЦЖР В ГРАНИЦАХ УЛИЦ СЕРГЕЯ БЕЗВЕРХОВА, РЕСПУБЛИКИ, ЭНГЕЛЬСА И РЕКИ БАРДЫКОВКА В ГОРОДЕ СУРГУТЕ В ЧАСТИ ИЗМЕНЕНИЯ ВИДА РАЗРЕШЕННОГО ИСПОЛЬЗОВАНИЯ ЗЕМЕЛЬНОГО УЧАСТКА С УСЛОВНЫМ НОМЕРОМ :ЗУ72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238</cp:revision>
  <cp:lastPrinted>2022-04-19T05:05:26Z</cp:lastPrinted>
  <dcterms:created xsi:type="dcterms:W3CDTF">2020-05-27T10:04:27Z</dcterms:created>
  <dcterms:modified xsi:type="dcterms:W3CDTF">2025-05-21T11:45:42Z</dcterms:modified>
</cp:coreProperties>
</file>