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68" r:id="rId3"/>
    <p:sldId id="261" r:id="rId4"/>
    <p:sldId id="257" r:id="rId5"/>
    <p:sldId id="271" r:id="rId6"/>
    <p:sldId id="270" r:id="rId7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281" autoAdjust="0"/>
  </p:normalViewPr>
  <p:slideViewPr>
    <p:cSldViewPr snapToGrid="0">
      <p:cViewPr varScale="1">
        <p:scale>
          <a:sx n="117" d="100"/>
          <a:sy n="117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07686-F495-4AE7-9E45-03DB0CE27596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31FD8-8AF1-4E61-8BA6-B2CF9960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0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1FD8-8AF1-4E61-8BA6-B2CF996092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9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1FD8-8AF1-4E61-8BA6-B2CF9960926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6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1FD8-8AF1-4E61-8BA6-B2CF9960926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7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7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4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8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2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0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1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6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7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6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8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3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7C89F-2469-4136-8468-39F35E28DC1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1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C5C0B-F97D-47F1-94E4-82F5C4884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1" cy="1862574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КОРРЕКТИРОВКА </a:t>
            </a:r>
            <a:b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ПРОЕКТА МЕЖЕВАНИЯ ТЕРРИТОРИИ МИКРОРАЙОНА ЦЕНТРАЛЬНЫЙ ГОРОДА СУРГУТА В ЧАСТИ ИЗМЕНЕНИЯ ГРАНИЦ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ЗЕМЕЛЬНЫХ УЧАСТКОВ С УСЛОВНЫМИ НОМЕРАМИ :ЗУ2.12 И :ЗУ4.2 И ВЫДЕЛЕНИЯ ЧАСТИ ЗЕМЕЛЬНЫХ УЧАСТКОВ В ТЕРРИТОРИЮ ОБЩЕГО ПОЛЬЗОВАНИЯ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76D3D8E-5889-4FC1-B8BC-3583CD1D5DA8}"/>
              </a:ext>
            </a:extLst>
          </p:cNvPr>
          <p:cNvSpPr txBox="1">
            <a:spLocks/>
          </p:cNvSpPr>
          <p:nvPr/>
        </p:nvSpPr>
        <p:spPr>
          <a:xfrm>
            <a:off x="1524000" y="1932786"/>
            <a:ext cx="9144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Подготовка корректировки проекта межевания осуществляется на основании: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0E01BE-A46D-46B1-A3DE-08BCA7910048}"/>
              </a:ext>
            </a:extLst>
          </p:cNvPr>
          <p:cNvSpPr/>
          <p:nvPr/>
        </p:nvSpPr>
        <p:spPr>
          <a:xfrm>
            <a:off x="1213449" y="2710884"/>
            <a:ext cx="8575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/>
              <a:t>задания департамента архитектуры и градостроительства Администрации города Сургута от 13.05.2024 №02-02-3346/4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90026E05-B32A-4343-A5C3-15952B1D82A3}"/>
              </a:ext>
            </a:extLst>
          </p:cNvPr>
          <p:cNvSpPr txBox="1">
            <a:spLocks/>
          </p:cNvSpPr>
          <p:nvPr/>
        </p:nvSpPr>
        <p:spPr>
          <a:xfrm>
            <a:off x="1524000" y="3981425"/>
            <a:ext cx="9144001" cy="4718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Задачи корректировки: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A7AF0C-49B3-4BD6-93CF-2F67C8646247}"/>
              </a:ext>
            </a:extLst>
          </p:cNvPr>
          <p:cNvSpPr/>
          <p:nvPr/>
        </p:nvSpPr>
        <p:spPr>
          <a:xfrm>
            <a:off x="1524000" y="4453320"/>
            <a:ext cx="8575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7" indent="-214317">
              <a:buFont typeface="Arial" panose="020B0604020202020204" pitchFamily="34" charset="0"/>
              <a:buChar char="•"/>
            </a:pPr>
            <a:r>
              <a:rPr lang="ru-RU" sz="2400" i="1" dirty="0"/>
              <a:t>определение способов образования земельных участков</a:t>
            </a:r>
          </a:p>
          <a:p>
            <a:pPr marL="214317" indent="-214317">
              <a:buFont typeface="Arial" panose="020B0604020202020204" pitchFamily="34" charset="0"/>
              <a:buChar char="•"/>
            </a:pPr>
            <a:r>
              <a:rPr lang="ru-RU" sz="2400" i="1" dirty="0"/>
              <a:t>уточнение сведений о площади образуемых земельных участков</a:t>
            </a:r>
          </a:p>
          <a:p>
            <a:pPr marL="214317" indent="-214317">
              <a:buFont typeface="Arial" panose="020B0604020202020204" pitchFamily="34" charset="0"/>
              <a:buChar char="•"/>
            </a:pPr>
            <a:r>
              <a:rPr lang="ru-RU" sz="2400" i="1" dirty="0"/>
              <a:t>установление вида разрешенного использования образуемых земельных участков.</a:t>
            </a:r>
          </a:p>
        </p:txBody>
      </p:sp>
    </p:spTree>
    <p:extLst>
      <p:ext uri="{BB962C8B-B14F-4D97-AF65-F5344CB8AC3E}">
        <p14:creationId xmlns:p14="http://schemas.microsoft.com/office/powerpoint/2010/main" val="69959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C7F9AA-9193-4B1A-8D81-233FC3E663F4}"/>
              </a:ext>
            </a:extLst>
          </p:cNvPr>
          <p:cNvSpPr/>
          <p:nvPr/>
        </p:nvSpPr>
        <p:spPr>
          <a:xfrm>
            <a:off x="0" y="0"/>
            <a:ext cx="12192000" cy="680303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88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485C3D4-76F6-4961-80DB-8ACBD7199C5C}"/>
              </a:ext>
            </a:extLst>
          </p:cNvPr>
          <p:cNvSpPr txBox="1">
            <a:spLocks/>
          </p:cNvSpPr>
          <p:nvPr/>
        </p:nvSpPr>
        <p:spPr>
          <a:xfrm>
            <a:off x="1078587" y="401142"/>
            <a:ext cx="3144873" cy="60007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57" i="1" dirty="0"/>
          </a:p>
          <a:p>
            <a:r>
              <a:rPr lang="ru-RU" dirty="0"/>
              <a:t>Территория микрорайона Центральный ограничена элементами улично-дорожной сети города. С востока – проспект Ленина; с запада – улица Энергетиков; с юга – бульвар Свободы; с севера – улица Майская. </a:t>
            </a:r>
            <a:r>
              <a:rPr lang="ru-RU" sz="2857" i="1" dirty="0"/>
              <a:t> </a:t>
            </a:r>
          </a:p>
          <a:p>
            <a:pPr algn="l"/>
            <a:endParaRPr lang="ru-RU" sz="1800" dirty="0"/>
          </a:p>
          <a:p>
            <a:pPr algn="l"/>
            <a:endParaRPr lang="ru-RU" sz="1800" dirty="0"/>
          </a:p>
          <a:p>
            <a:endParaRPr lang="ru-RU" sz="15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0F76D2-03CD-40F3-A7A8-6CC7B4902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66" y="401142"/>
            <a:ext cx="7095351" cy="60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4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88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0AA137-04C2-4B22-97B7-1FB9CE0CD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03" y="0"/>
            <a:ext cx="6850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7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88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A7B7E-E9A6-4E15-8B9E-CC30455B575E}"/>
              </a:ext>
            </a:extLst>
          </p:cNvPr>
          <p:cNvSpPr txBox="1"/>
          <p:nvPr/>
        </p:nvSpPr>
        <p:spPr>
          <a:xfrm>
            <a:off x="7605061" y="367333"/>
            <a:ext cx="328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prstClr val="white"/>
                </a:solidFill>
                <a:latin typeface="Calibri" panose="020F0502020204030204"/>
              </a:rPr>
              <a:t>Корректировка проекта межевания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B8054-C489-40DD-A23E-DD3A9D3D20A3}"/>
              </a:ext>
            </a:extLst>
          </p:cNvPr>
          <p:cNvSpPr txBox="1"/>
          <p:nvPr/>
        </p:nvSpPr>
        <p:spPr>
          <a:xfrm>
            <a:off x="1616502" y="455634"/>
            <a:ext cx="2970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prstClr val="white"/>
                </a:solidFill>
                <a:latin typeface="Calibri" panose="020F0502020204030204"/>
              </a:rPr>
              <a:t>Утвержденный проект межевания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963214-BF6C-4FAD-99E0-2590AA62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" y="1604638"/>
            <a:ext cx="5368305" cy="47977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0C0849-3CD0-4E37-8C1D-29F200E5B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02" y="1604638"/>
            <a:ext cx="5080591" cy="47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6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0" y="0"/>
            <a:ext cx="12192000" cy="69226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588" dirty="0">
              <a:solidFill>
                <a:prstClr val="white"/>
              </a:solidFill>
            </a:endParaRPr>
          </a:p>
          <a:p>
            <a:endParaRPr lang="ru-RU" sz="1588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B8054-C489-40DD-A23E-DD3A9D3D20A3}"/>
              </a:ext>
            </a:extLst>
          </p:cNvPr>
          <p:cNvSpPr txBox="1"/>
          <p:nvPr/>
        </p:nvSpPr>
        <p:spPr>
          <a:xfrm>
            <a:off x="2795205" y="408820"/>
            <a:ext cx="7026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Перечень и сведения о площади образуемых земельных участков, в том числе возможные способы их образования</a:t>
            </a:r>
            <a:endParaRPr lang="ru-RU" sz="2400" i="1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68C30FD-1C44-4E47-8FCD-770B04740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633944"/>
              </p:ext>
            </p:extLst>
          </p:nvPr>
        </p:nvGraphicFramePr>
        <p:xfrm>
          <a:off x="1265465" y="1239817"/>
          <a:ext cx="9358270" cy="5495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5219">
                  <a:extLst>
                    <a:ext uri="{9D8B030D-6E8A-4147-A177-3AD203B41FA5}">
                      <a16:colId xmlns:a16="http://schemas.microsoft.com/office/drawing/2014/main" val="881634394"/>
                    </a:ext>
                  </a:extLst>
                </a:gridCol>
                <a:gridCol w="614742">
                  <a:extLst>
                    <a:ext uri="{9D8B030D-6E8A-4147-A177-3AD203B41FA5}">
                      <a16:colId xmlns:a16="http://schemas.microsoft.com/office/drawing/2014/main" val="2588690309"/>
                    </a:ext>
                  </a:extLst>
                </a:gridCol>
                <a:gridCol w="614742">
                  <a:extLst>
                    <a:ext uri="{9D8B030D-6E8A-4147-A177-3AD203B41FA5}">
                      <a16:colId xmlns:a16="http://schemas.microsoft.com/office/drawing/2014/main" val="968967519"/>
                    </a:ext>
                  </a:extLst>
                </a:gridCol>
                <a:gridCol w="614742">
                  <a:extLst>
                    <a:ext uri="{9D8B030D-6E8A-4147-A177-3AD203B41FA5}">
                      <a16:colId xmlns:a16="http://schemas.microsoft.com/office/drawing/2014/main" val="3964679935"/>
                    </a:ext>
                  </a:extLst>
                </a:gridCol>
                <a:gridCol w="732597">
                  <a:extLst>
                    <a:ext uri="{9D8B030D-6E8A-4147-A177-3AD203B41FA5}">
                      <a16:colId xmlns:a16="http://schemas.microsoft.com/office/drawing/2014/main" val="3506968198"/>
                    </a:ext>
                  </a:extLst>
                </a:gridCol>
                <a:gridCol w="588602">
                  <a:extLst>
                    <a:ext uri="{9D8B030D-6E8A-4147-A177-3AD203B41FA5}">
                      <a16:colId xmlns:a16="http://schemas.microsoft.com/office/drawing/2014/main" val="3088662957"/>
                    </a:ext>
                  </a:extLst>
                </a:gridCol>
                <a:gridCol w="876254">
                  <a:extLst>
                    <a:ext uri="{9D8B030D-6E8A-4147-A177-3AD203B41FA5}">
                      <a16:colId xmlns:a16="http://schemas.microsoft.com/office/drawing/2014/main" val="2099960320"/>
                    </a:ext>
                  </a:extLst>
                </a:gridCol>
                <a:gridCol w="1050390">
                  <a:extLst>
                    <a:ext uri="{9D8B030D-6E8A-4147-A177-3AD203B41FA5}">
                      <a16:colId xmlns:a16="http://schemas.microsoft.com/office/drawing/2014/main" val="58228871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765772107"/>
                    </a:ext>
                  </a:extLst>
                </a:gridCol>
                <a:gridCol w="790735">
                  <a:extLst>
                    <a:ext uri="{9D8B030D-6E8A-4147-A177-3AD203B41FA5}">
                      <a16:colId xmlns:a16="http://schemas.microsoft.com/office/drawing/2014/main" val="2205273965"/>
                    </a:ext>
                  </a:extLst>
                </a:gridCol>
                <a:gridCol w="223283">
                  <a:extLst>
                    <a:ext uri="{9D8B030D-6E8A-4147-A177-3AD203B41FA5}">
                      <a16:colId xmlns:a16="http://schemas.microsoft.com/office/drawing/2014/main" val="793984884"/>
                    </a:ext>
                  </a:extLst>
                </a:gridCol>
              </a:tblGrid>
              <a:tr h="130630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Образуемые земельные участки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255391"/>
                  </a:ext>
                </a:extLst>
              </a:tr>
              <a:tr h="2166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Условный номер образуемого земельного участка, кадастровый номер изменяемого, сохраняемого участка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Площадь, м2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Адрес участка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Кадастровый номер исходного земельного участка (при наличии)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Фактическое использование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Вид разрешенного использования по проекту межевания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Способ образования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Примечание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49025" marR="49025" marT="24513" marB="24513"/>
                </a:tc>
                <a:extLst>
                  <a:ext uri="{0D108BD9-81ED-4DB2-BD59-A6C34878D82A}">
                    <a16:rowId xmlns:a16="http://schemas.microsoft.com/office/drawing/2014/main" val="2820225106"/>
                  </a:ext>
                </a:extLst>
              </a:tr>
              <a:tr h="931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Существующая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Расчетная*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Проектная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49025" marR="49025" marT="24513" marB="24513"/>
                </a:tc>
                <a:extLst>
                  <a:ext uri="{0D108BD9-81ED-4DB2-BD59-A6C34878D82A}">
                    <a16:rowId xmlns:a16="http://schemas.microsoft.com/office/drawing/2014/main" val="2818332252"/>
                  </a:ext>
                </a:extLst>
              </a:tr>
              <a:tr h="87879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Земельные участки общего пользования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110897"/>
                  </a:ext>
                </a:extLst>
              </a:tr>
              <a:tr h="966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:ЗУ1.4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636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город Сургут, микрорайон Центральный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проезд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земельные участки (территории) общего пользования. Код 12.0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этап: образование земельного участка с условным номером :ЗУ1.4.1 путем перераспределения с земельным участком с кадастровым номером 86:10:0101014:1181 и земель, находящихся в муниципальной (государственной) собственности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этап: образование земельного участка с условным номером :ЗУ1.4 образованного в 1 этапе путем перераспределения с земельным участком 86:10:0101014:69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образуемый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49025" marR="49025" marT="24513" marB="24513"/>
                </a:tc>
                <a:extLst>
                  <a:ext uri="{0D108BD9-81ED-4DB2-BD59-A6C34878D82A}">
                    <a16:rowId xmlns:a16="http://schemas.microsoft.com/office/drawing/2014/main" val="338855223"/>
                  </a:ext>
                </a:extLst>
              </a:tr>
              <a:tr h="91540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Земельные участки объектов жилой застройки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024805"/>
                  </a:ext>
                </a:extLst>
              </a:tr>
              <a:tr h="1318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:ЗУ2.12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17757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20530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17 192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город Сургут, микрорайон Центральный, проспект Ленина, 27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86:10:0101014:1181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5-этажный жилой дом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среднеэтажная жилая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застройка.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Код 2.5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*образование земельного участка с условным номером :ЗУ2.12 возможно после процедуры снятия земельного участка с кадастровым номером 86:10:0101014:2 с ГКУ, в соответствии с  Федеральным законом        № 218-ФЗ «О государственной регистрации недвижимости»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образование земельного участка с условным номером ЗУ2.12 из земель находящихся 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(государственной) или муниципальной собственности после преобразования земельного участка с кадастровым номером 86:10:0101014:1181 и с земельным участком с условным номером :ЗУ4.2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образуемый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49025" marR="49025" marT="24513" marB="24513"/>
                </a:tc>
                <a:extLst>
                  <a:ext uri="{0D108BD9-81ED-4DB2-BD59-A6C34878D82A}">
                    <a16:rowId xmlns:a16="http://schemas.microsoft.com/office/drawing/2014/main" val="4069748965"/>
                  </a:ext>
                </a:extLst>
              </a:tr>
              <a:tr h="101061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Земельные участки объектов административно-бытового обслуживания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349920"/>
                  </a:ext>
                </a:extLst>
              </a:tr>
              <a:tr h="878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:ЗУ4.2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3245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3 466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город Сургут, микрорайон Центральный, проспект Ленина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86:10:0101014:69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торговый центр с подземной автостоянкой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объекты торговли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(торговые центры,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торгово-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развлекательные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центры (комплексы).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Код 4.2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этап: образование земельного участка с условным номером :ЗУ4.2.1  путем перераспределения с земельным участком с кадастровым номером 86:10:0101014:69 и земель, находящихся в муниципальной (государственной) собственности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этап: образование земельного участка с условным номером :ЗУ4.2 образованного в 1 этапе путем перераспределения с земельным участком 86:10:0101014:1181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образуемый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69" marR="36769" marT="0" marB="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49025" marR="49025" marT="24513" marB="24513"/>
                </a:tc>
                <a:extLst>
                  <a:ext uri="{0D108BD9-81ED-4DB2-BD59-A6C34878D82A}">
                    <a16:rowId xmlns:a16="http://schemas.microsoft.com/office/drawing/2014/main" val="4254653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92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0" y="0"/>
            <a:ext cx="1225839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88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A6F2CB7-60A4-4541-AFC1-B5F1DDE9655D}"/>
              </a:ext>
            </a:extLst>
          </p:cNvPr>
          <p:cNvSpPr txBox="1">
            <a:spLocks/>
          </p:cNvSpPr>
          <p:nvPr/>
        </p:nvSpPr>
        <p:spPr>
          <a:xfrm>
            <a:off x="3300238" y="2428592"/>
            <a:ext cx="6468451" cy="20008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6143748" algn="l"/>
              </a:tabLst>
            </a:pPr>
            <a:endParaRPr lang="ru-RU" altLang="ru-RU" sz="46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6143748" algn="l"/>
              </a:tabLst>
            </a:pPr>
            <a:r>
              <a:rPr lang="ru-RU" altLang="ru-RU" sz="4600" i="1" dirty="0">
                <a:latin typeface="Arial" panose="020B0604020202020204" pitchFamily="34" charset="0"/>
                <a:ea typeface="Times New Roman" panose="02020603050405020304" pitchFamily="18" charset="0"/>
              </a:rPr>
              <a:t>Спасибо за внимание!</a:t>
            </a:r>
            <a:endParaRPr lang="ru-RU" altLang="ru-RU" sz="4600" i="1" dirty="0">
              <a:latin typeface="Arial" panose="020B0604020202020204" pitchFamily="34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09862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10355</TotalTime>
  <Words>458</Words>
  <Application>Microsoft Office PowerPoint</Application>
  <PresentationFormat>Широкоэкранный</PresentationFormat>
  <Paragraphs>71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Bahnschrift Condensed</vt:lpstr>
      <vt:lpstr>Calibri</vt:lpstr>
      <vt:lpstr>Calibri Light</vt:lpstr>
      <vt:lpstr>Times New Roman</vt:lpstr>
      <vt:lpstr>Office Theme</vt:lpstr>
      <vt:lpstr>КОРРЕКТИРОВКА  ПРОЕКТА МЕЖЕВАНИЯ ТЕРРИТОРИИ МИКРОРАЙОНА ЦЕНТРАЛЬНЫЙ ГОРОДА СУРГУТА В ЧАСТИ ИЗМЕНЕНИЯ ГРАНИЦ ЗЕМЕЛЬНЫХ УЧАСТКОВ С УСЛОВНЫМИ НОМЕРАМИ :ЗУ2.12 И :ЗУ4.2 И ВЫДЕЛЕНИЯ ЧАСТИ ЗЕМЕЛЬНЫХ УЧАСТКОВ В ТЕРРИТОРИЮ ОБЩЕГО ПОЛЬЗОВАНИЯ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248</cp:revision>
  <cp:lastPrinted>2022-04-19T05:05:26Z</cp:lastPrinted>
  <dcterms:created xsi:type="dcterms:W3CDTF">2020-05-27T10:04:27Z</dcterms:created>
  <dcterms:modified xsi:type="dcterms:W3CDTF">2024-11-07T05:49:54Z</dcterms:modified>
</cp:coreProperties>
</file>