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68" r:id="rId3"/>
    <p:sldId id="270" r:id="rId4"/>
    <p:sldId id="271" r:id="rId5"/>
    <p:sldId id="261" r:id="rId6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81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7686-F495-4AE7-9E45-03DB0CE2759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1FD8-8AF1-4E61-8BA6-B2CF9960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9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5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9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2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2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3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5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72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3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19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92001" cy="1613982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ПРОЕКТА МЕЖЕВАНИЯ ТЕРРИТОРИИ ЯДРА ЦЕНТРА В ГОРОДЕ 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СУРГУТЕ</a:t>
            </a:r>
            <a:b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В ЧАСТИ СПОСОБОВ ОБРАЗОВАНИЯ ЗЕМЕЛЬНЫХ УЧАСТКОВ С УСЛОВНЫМИ НОМЕРАМИ :ЗУ13, :ЗУ31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378902" y="1613983"/>
            <a:ext cx="11434194" cy="847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Подготовка корректировки проекта межевания осуществляется на основании: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378902" y="2413932"/>
            <a:ext cx="114341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Постановления Администрации города Сургута от 20.06.2024 № 3171 «О принятии решения по внесению изменений в проект межевания территории Ядра центра в городе Сургуте»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378902" y="3521928"/>
            <a:ext cx="11434194" cy="1013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Задачи корректировки: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378902" y="4709020"/>
            <a:ext cx="11434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определение способов образования 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уточнение сведений о площади образуемых земельных участков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установление вида разрешенного использования образуемых земельных участков.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7F9AA-9193-4B1A-8D81-233FC3E663F4}"/>
              </a:ext>
            </a:extLst>
          </p:cNvPr>
          <p:cNvSpPr/>
          <p:nvPr/>
        </p:nvSpPr>
        <p:spPr>
          <a:xfrm>
            <a:off x="-45814" y="-25349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85C3D4-76F6-4961-80DB-8ACBD7199C5C}"/>
              </a:ext>
            </a:extLst>
          </p:cNvPr>
          <p:cNvSpPr txBox="1">
            <a:spLocks/>
          </p:cNvSpPr>
          <p:nvPr/>
        </p:nvSpPr>
        <p:spPr>
          <a:xfrm>
            <a:off x="-45814" y="0"/>
            <a:ext cx="3676254" cy="6857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dirty="0"/>
              <a:t> </a:t>
            </a:r>
            <a:r>
              <a:rPr lang="ru-RU" b="1" i="1" dirty="0"/>
              <a:t>Территория Ядра центра в городе Сургуте ограничена элементами улично-дорожной сети города. </a:t>
            </a:r>
          </a:p>
          <a:p>
            <a:r>
              <a:rPr lang="ru-RU" b="1" i="1" dirty="0"/>
              <a:t>С востока – ул. Ленина; с севера – бульвар Свободы.</a:t>
            </a:r>
          </a:p>
          <a:p>
            <a:endParaRPr lang="ru-RU" b="1" i="1" dirty="0"/>
          </a:p>
          <a:p>
            <a:endParaRPr lang="ru-RU" sz="1800" b="1" i="1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9FE30A-C95B-4869-A399-F923ED590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6609030" cy="6545655"/>
          </a:xfrm>
        </p:spPr>
      </p:pic>
    </p:spTree>
    <p:extLst>
      <p:ext uri="{BB962C8B-B14F-4D97-AF65-F5344CB8AC3E}">
        <p14:creationId xmlns:p14="http://schemas.microsoft.com/office/powerpoint/2010/main" val="6952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404B6D-CC0F-4973-A614-BC0C83F682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3DAF44A-9392-4150-ADDE-55574A4A7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4" y="516048"/>
            <a:ext cx="10746464" cy="5948126"/>
          </a:xfrm>
        </p:spPr>
      </p:pic>
    </p:spTree>
    <p:extLst>
      <p:ext uri="{BB962C8B-B14F-4D97-AF65-F5344CB8AC3E}">
        <p14:creationId xmlns:p14="http://schemas.microsoft.com/office/powerpoint/2010/main" val="22919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72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A211B31-A668-4906-9160-113B8D9A5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3326"/>
            <a:ext cx="12192001" cy="59752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Перечень и сведения о площади образуемых земельных участков, в том числе возможные способы их образования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FF125F6-C520-4E76-B2E9-83708722C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72681"/>
              </p:ext>
            </p:extLst>
          </p:nvPr>
        </p:nvGraphicFramePr>
        <p:xfrm>
          <a:off x="787651" y="923452"/>
          <a:ext cx="10864159" cy="568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376">
                  <a:extLst>
                    <a:ext uri="{9D8B030D-6E8A-4147-A177-3AD203B41FA5}">
                      <a16:colId xmlns:a16="http://schemas.microsoft.com/office/drawing/2014/main" val="3536695212"/>
                    </a:ext>
                  </a:extLst>
                </a:gridCol>
                <a:gridCol w="791692">
                  <a:extLst>
                    <a:ext uri="{9D8B030D-6E8A-4147-A177-3AD203B41FA5}">
                      <a16:colId xmlns:a16="http://schemas.microsoft.com/office/drawing/2014/main" val="2525314488"/>
                    </a:ext>
                  </a:extLst>
                </a:gridCol>
                <a:gridCol w="593072">
                  <a:extLst>
                    <a:ext uri="{9D8B030D-6E8A-4147-A177-3AD203B41FA5}">
                      <a16:colId xmlns:a16="http://schemas.microsoft.com/office/drawing/2014/main" val="1536154712"/>
                    </a:ext>
                  </a:extLst>
                </a:gridCol>
                <a:gridCol w="691336">
                  <a:extLst>
                    <a:ext uri="{9D8B030D-6E8A-4147-A177-3AD203B41FA5}">
                      <a16:colId xmlns:a16="http://schemas.microsoft.com/office/drawing/2014/main" val="2681491097"/>
                    </a:ext>
                  </a:extLst>
                </a:gridCol>
                <a:gridCol w="691336">
                  <a:extLst>
                    <a:ext uri="{9D8B030D-6E8A-4147-A177-3AD203B41FA5}">
                      <a16:colId xmlns:a16="http://schemas.microsoft.com/office/drawing/2014/main" val="1434882814"/>
                    </a:ext>
                  </a:extLst>
                </a:gridCol>
                <a:gridCol w="889259">
                  <a:extLst>
                    <a:ext uri="{9D8B030D-6E8A-4147-A177-3AD203B41FA5}">
                      <a16:colId xmlns:a16="http://schemas.microsoft.com/office/drawing/2014/main" val="2526530600"/>
                    </a:ext>
                  </a:extLst>
                </a:gridCol>
                <a:gridCol w="987525">
                  <a:extLst>
                    <a:ext uri="{9D8B030D-6E8A-4147-A177-3AD203B41FA5}">
                      <a16:colId xmlns:a16="http://schemas.microsoft.com/office/drawing/2014/main" val="3745080564"/>
                    </a:ext>
                  </a:extLst>
                </a:gridCol>
                <a:gridCol w="889259">
                  <a:extLst>
                    <a:ext uri="{9D8B030D-6E8A-4147-A177-3AD203B41FA5}">
                      <a16:colId xmlns:a16="http://schemas.microsoft.com/office/drawing/2014/main" val="2817971539"/>
                    </a:ext>
                  </a:extLst>
                </a:gridCol>
                <a:gridCol w="1181265">
                  <a:extLst>
                    <a:ext uri="{9D8B030D-6E8A-4147-A177-3AD203B41FA5}">
                      <a16:colId xmlns:a16="http://schemas.microsoft.com/office/drawing/2014/main" val="3415934299"/>
                    </a:ext>
                  </a:extLst>
                </a:gridCol>
                <a:gridCol w="2865005">
                  <a:extLst>
                    <a:ext uri="{9D8B030D-6E8A-4147-A177-3AD203B41FA5}">
                      <a16:colId xmlns:a16="http://schemas.microsoft.com/office/drawing/2014/main" val="2255065402"/>
                    </a:ext>
                  </a:extLst>
                </a:gridCol>
                <a:gridCol w="692034">
                  <a:extLst>
                    <a:ext uri="{9D8B030D-6E8A-4147-A177-3AD203B41FA5}">
                      <a16:colId xmlns:a16="http://schemas.microsoft.com/office/drawing/2014/main" val="2979975729"/>
                    </a:ext>
                  </a:extLst>
                </a:gridCol>
              </a:tblGrid>
              <a:tr h="178094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Образуемые земельные участки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50699"/>
                  </a:ext>
                </a:extLst>
              </a:tr>
              <a:tr h="2158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Условный номер образуемого земельного участка, кадастровый номер изменяемого, сохраняемого участка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Площадь, м2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Адрес участка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Фактическое использование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Возможные способы образования**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extLst>
                  <a:ext uri="{0D108BD9-81ED-4DB2-BD59-A6C34878D82A}">
                    <a16:rowId xmlns:a16="http://schemas.microsoft.com/office/drawing/2014/main" val="1730087085"/>
                  </a:ext>
                </a:extLst>
              </a:tr>
              <a:tr h="2183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Существующая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Расчетная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Проектная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64761"/>
                  </a:ext>
                </a:extLst>
              </a:tr>
              <a:tr h="178094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Земельные участки общественно-деловой зоны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606975"/>
                  </a:ext>
                </a:extLst>
              </a:tr>
              <a:tr h="948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:ЗУ13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14932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Ядро центра в городе Сургуте, без адреса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Объекты культурно-досуговой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деятельности.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 3.6.1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Образование земельного участка из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находящихся в государственной или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муниципальной собственности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Образуемый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extLst>
                  <a:ext uri="{0D108BD9-81ED-4DB2-BD59-A6C34878D82A}">
                    <a16:rowId xmlns:a16="http://schemas.microsoft.com/office/drawing/2014/main" val="2770721946"/>
                  </a:ext>
                </a:extLst>
              </a:tr>
              <a:tr h="948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:ЗУ31*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Ядро центра в городе Сургуте, без адреса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Коммунальное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обслуживание.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Код 3.1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Образование земельного участка из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земель или земельных участков,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находящихся в государственной или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муниципальной собственности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Образуемый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extLst>
                  <a:ext uri="{0D108BD9-81ED-4DB2-BD59-A6C34878D82A}">
                    <a16:rowId xmlns:a16="http://schemas.microsoft.com/office/drawing/2014/main" val="747939353"/>
                  </a:ext>
                </a:extLst>
              </a:tr>
              <a:tr h="1028445"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Примечания: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*Перед проведением кадастровых работ необходимо внести изменения в Правила землепользования и застройки в части приведения территориальных зон в соответствие с существующим размещением объектов.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**В способе образования указываются земельные участки, части земельных участков, а также земли, которые преобразуются при образовании земельных участков. Последовательность преобразования земельных участков, частей земельных участков, земель государственной собственности, а также этапы таких преобразований уточняются при проведении кадастровых работ.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358" marR="603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9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77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237450" y="3011716"/>
            <a:ext cx="5717097" cy="6207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8191500" algn="l"/>
              </a:tabLst>
            </a:pPr>
            <a:r>
              <a:rPr lang="ru-RU" altLang="ru-RU" sz="4700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7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 anchor="b">
        <a:noAutofit/>
      </a:bodyPr>
      <a:lstStyle>
        <a:defPPr algn="l"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9119</TotalTime>
  <Words>331</Words>
  <Application>Microsoft Office PowerPoint</Application>
  <PresentationFormat>Широкоэкранный</PresentationFormat>
  <Paragraphs>66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Bahnschrift Condensed</vt:lpstr>
      <vt:lpstr>Calibri</vt:lpstr>
      <vt:lpstr>Calibri Light</vt:lpstr>
      <vt:lpstr>Times New Roman</vt:lpstr>
      <vt:lpstr>Office Theme</vt:lpstr>
      <vt:lpstr>КОРРЕКТИРОВКА  ПРОЕКТА МЕЖЕВАНИЯ ТЕРРИТОРИИ ЯДРА ЦЕНТРА В ГОРОДЕ  СУРГУТЕ В ЧАСТИ СПОСОБОВ ОБРАЗОВАНИЯ ЗЕМЕЛЬНЫХ УЧАСТКОВ С УСЛОВНЫМИ НОМЕРАМИ :ЗУ13, :ЗУ31 </vt:lpstr>
      <vt:lpstr>Презентация PowerPoint</vt:lpstr>
      <vt:lpstr>Презентация PowerPoint</vt:lpstr>
      <vt:lpstr>Перечень и сведения о площади образуемых земельных участков, в том числе возможные способы их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213</cp:revision>
  <cp:lastPrinted>2022-04-19T05:05:26Z</cp:lastPrinted>
  <dcterms:created xsi:type="dcterms:W3CDTF">2020-05-27T10:04:27Z</dcterms:created>
  <dcterms:modified xsi:type="dcterms:W3CDTF">2024-10-07T05:45:05Z</dcterms:modified>
</cp:coreProperties>
</file>