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"/>
  </p:notesMasterIdLst>
  <p:sldIdLst>
    <p:sldId id="258" r:id="rId2"/>
    <p:sldId id="259" r:id="rId3"/>
    <p:sldId id="260" r:id="rId4"/>
  </p:sldIdLst>
  <p:sldSz cx="12192000" cy="6858000"/>
  <p:notesSz cx="12192000" cy="6858000"/>
  <p:defaultTextStyle>
    <a:defPPr>
      <a:defRPr lang="ru-RU"/>
    </a:defPPr>
    <a:lvl1pPr marL="0" algn="l" defTabSz="91440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>
      <a:defRPr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40">
          <p15:clr>
            <a:srgbClr val="A4A3A4"/>
          </p15:clr>
        </p15:guide>
        <p15:guide id="2" orient="horz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636" y="102"/>
      </p:cViewPr>
      <p:guideLst>
        <p:guide pos="3840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6905625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3480015-3114-4F1D-9B86-AF13C7AFB10F}" type="datetimeFigureOut">
              <a:rPr lang="ru-RU" smtClean="0"/>
              <a:t>14.05.2025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6905625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F50CEE2-B582-4C77-828A-A01AFAD22A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58328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50CEE2-B582-4C77-828A-A01AFAD22AFB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81442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itle" preserve="1" userDrawn="1">
  <p:cSld name="Титульный слайд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 bwMode="auto"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pPr>
              <a:defRPr/>
            </a:pPr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 bwMode="auto"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38853976-5425-4D28-B493-977C0D385CA0}" type="datetimeFigureOut">
              <a:rPr lang="ru-RU"/>
              <a:t>14.05.2025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A1004DFC-1AA0-4C95-B310-8A611ECF67DE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vertTx" preserve="1" userDrawn="1">
  <p:cSld name="Заголовок и вертикальный текс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 bwMode="auto"/>
        <p:txBody>
          <a:bodyPr vert="eaVert"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38853976-5425-4D28-B493-977C0D385CA0}" type="datetimeFigureOut">
              <a:rPr lang="ru-RU"/>
              <a:t>14.05.2025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A1004DFC-1AA0-4C95-B310-8A611ECF67DE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vertTitleAndTx" preserve="1" userDrawn="1">
  <p:cSld name="Вертикальный заголовок и текс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 bwMode="auto">
          <a:xfrm>
            <a:off x="8724900" y="365125"/>
            <a:ext cx="2628900" cy="5811838"/>
          </a:xfrm>
        </p:spPr>
        <p:txBody>
          <a:bodyPr vert="eaVert"/>
          <a:lstStyle/>
          <a:p>
            <a:pPr>
              <a:defRPr/>
            </a:pPr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 bwMode="auto">
          <a:xfrm>
            <a:off x="838200" y="365125"/>
            <a:ext cx="7734300" cy="5811838"/>
          </a:xfrm>
        </p:spPr>
        <p:txBody>
          <a:bodyPr vert="eaVert"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38853976-5425-4D28-B493-977C0D385CA0}" type="datetimeFigureOut">
              <a:rPr lang="ru-RU"/>
              <a:t>14.05.2025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A1004DFC-1AA0-4C95-B310-8A611ECF67DE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" preserve="1" userDrawn="1">
  <p:cSld name="Заголовок и объек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38853976-5425-4D28-B493-977C0D385CA0}" type="datetimeFigureOut">
              <a:rPr lang="ru-RU"/>
              <a:t>14.05.2025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A1004DFC-1AA0-4C95-B310-8A611ECF67DE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secHead" preserve="1" userDrawn="1">
  <p:cSld name="Заголовок раздела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pPr>
              <a:defRPr/>
            </a:pPr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 bwMode="auto"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38853976-5425-4D28-B493-977C0D385CA0}" type="datetimeFigureOut">
              <a:rPr lang="ru-RU"/>
              <a:t>14.05.2025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A1004DFC-1AA0-4C95-B310-8A611ECF67DE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woObj" preserve="1" userDrawn="1">
  <p:cSld name="Два объекта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 bwMode="auto">
          <a:xfrm>
            <a:off x="838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 bwMode="auto">
          <a:xfrm>
            <a:off x="6172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38853976-5425-4D28-B493-977C0D385CA0}" type="datetimeFigureOut">
              <a:rPr lang="ru-RU"/>
              <a:t>14.05.2025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A1004DFC-1AA0-4C95-B310-8A611ECF67DE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woTxTwoObj" preserve="1" userDrawn="1">
  <p:cSld name="Сравнение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839788" y="365125"/>
            <a:ext cx="10515600" cy="1325563"/>
          </a:xfrm>
        </p:spPr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 bwMode="auto"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 bwMode="auto">
          <a:xfrm>
            <a:off x="839788" y="2505074"/>
            <a:ext cx="5157787" cy="3684588"/>
          </a:xfrm>
        </p:spPr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 bwMode="auto"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 bwMode="auto">
          <a:xfrm>
            <a:off x="6172200" y="2505074"/>
            <a:ext cx="5183188" cy="3684588"/>
          </a:xfrm>
        </p:spPr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38853976-5425-4D28-B493-977C0D385CA0}" type="datetimeFigureOut">
              <a:rPr lang="ru-RU"/>
              <a:t>14.05.2025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A1004DFC-1AA0-4C95-B310-8A611ECF67DE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itleOnly" preserve="1" userDrawn="1">
  <p:cSld name="Только заголовок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38853976-5425-4D28-B493-977C0D385CA0}" type="datetimeFigureOut">
              <a:rPr lang="ru-RU"/>
              <a:t>14.05.2025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A1004DFC-1AA0-4C95-B310-8A611ECF67DE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blank" preserve="1" userDrawn="1">
  <p:cSld name="Пустой слайд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38853976-5425-4D28-B493-977C0D385CA0}" type="datetimeFigureOut">
              <a:rPr lang="ru-RU"/>
              <a:t>14.05.2025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A1004DFC-1AA0-4C95-B310-8A611ECF67DE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Tx" preserve="1" userDrawn="1">
  <p:cSld name="Объект с подписью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 bwMode="auto"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38853976-5425-4D28-B493-977C0D385CA0}" type="datetimeFigureOut">
              <a:rPr lang="ru-RU"/>
              <a:t>14.05.2025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A1004DFC-1AA0-4C95-B310-8A611ECF67DE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picTx" preserve="1" userDrawn="1">
  <p:cSld name="Рисунок с подписью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 bwMode="auto"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>
              <a:defRPr/>
            </a:pP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38853976-5425-4D28-B493-977C0D385CA0}" type="datetimeFigureOut">
              <a:rPr lang="ru-RU"/>
              <a:t>14.05.2025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A1004DFC-1AA0-4C95-B310-8A611ECF67DE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 bwMode="auto"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38853976-5425-4D28-B493-977C0D385CA0}" type="datetimeFigureOut">
              <a:rPr lang="ru-RU"/>
              <a:t>14.05.2025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 bwMode="auto"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 bwMode="auto"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A1004DFC-1AA0-4C95-B310-8A611ECF67DE}" type="slidenum">
              <a:rPr lang="ru-RU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>
        <a:lnSpc>
          <a:spcPct val="90000"/>
        </a:lnSpc>
        <a:spcBef>
          <a:spcPts val="1000"/>
        </a:spcBef>
        <a:buFont typeface="Arial"/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 bwMode="auto">
          <a:xfrm>
            <a:off x="11559172" y="0"/>
            <a:ext cx="632828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0800000" algn="r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ru-RU" sz="1800" b="0" i="0" u="none" strike="noStrike" cap="none" spc="0">
              <a:ln>
                <a:noFill/>
              </a:ln>
              <a:solidFill>
                <a:prstClr val="white"/>
              </a:solidFill>
              <a:latin typeface="Calibri"/>
              <a:ea typeface="Arial"/>
              <a:cs typeface="Arial"/>
            </a:endParaRPr>
          </a:p>
        </p:txBody>
      </p:sp>
      <p:cxnSp>
        <p:nvCxnSpPr>
          <p:cNvPr id="9" name="Прямая соединительная линия 8"/>
          <p:cNvCxnSpPr>
            <a:cxnSpLocks/>
          </p:cNvCxnSpPr>
          <p:nvPr/>
        </p:nvCxnSpPr>
        <p:spPr bwMode="auto">
          <a:xfrm flipV="1">
            <a:off x="11663385" y="0"/>
            <a:ext cx="0" cy="6129844"/>
          </a:xfrm>
          <a:prstGeom prst="line">
            <a:avLst/>
          </a:prstGeom>
          <a:ln w="12700">
            <a:solidFill>
              <a:schemeClr val="accent5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>
            <a:normAutofit/>
          </a:bodyPr>
          <a:lstStyle/>
          <a:p>
            <a:pPr algn="ctr">
              <a:defRPr/>
            </a:pPr>
            <a:r>
              <a:rPr lang="ru-RU" sz="1600" dirty="0">
                <a:latin typeface="Times New Roman"/>
                <a:cs typeface="Times New Roman"/>
              </a:rPr>
              <a:t>Заявитель: ООО «Земельно-кадастровая Корпорация»</a:t>
            </a:r>
            <a:br>
              <a:rPr lang="ru-RU" sz="1600" dirty="0">
                <a:latin typeface="Times New Roman"/>
                <a:cs typeface="Times New Roman"/>
              </a:rPr>
            </a:br>
            <a:r>
              <a:rPr lang="ru-RU" sz="1600" dirty="0">
                <a:latin typeface="Times New Roman"/>
                <a:cs typeface="Times New Roman"/>
              </a:rPr>
              <a:t>Исполнитель: ООО «Земельно-кадастровая Корпорация»</a:t>
            </a:r>
            <a:br>
              <a:rPr lang="ru-RU" sz="1600" dirty="0">
                <a:latin typeface="Times New Roman"/>
                <a:cs typeface="Times New Roman"/>
              </a:rPr>
            </a:br>
            <a:r>
              <a:rPr lang="ru-RU" sz="1600" dirty="0">
                <a:latin typeface="Times New Roman"/>
                <a:cs typeface="Times New Roman"/>
              </a:rPr>
              <a:t/>
            </a:r>
            <a:br>
              <a:rPr lang="ru-RU" sz="1600" dirty="0">
                <a:latin typeface="Times New Roman"/>
                <a:cs typeface="Times New Roman"/>
              </a:rPr>
            </a:br>
            <a:endParaRPr lang="ru-RU" sz="1600" b="1" dirty="0">
              <a:latin typeface="Times New Roman"/>
              <a:cs typeface="Times New Roman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 bwMode="auto">
          <a:xfrm>
            <a:off x="838200" y="1799746"/>
            <a:ext cx="10515600" cy="3029429"/>
          </a:xfrm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normAutofit fontScale="25000" lnSpcReduction="20000"/>
          </a:bodyPr>
          <a:lstStyle/>
          <a:p>
            <a:pPr>
              <a:defRPr/>
            </a:pPr>
            <a:endParaRPr lang="ru-RU" sz="1600" dirty="0">
              <a:latin typeface="Times New Roman"/>
              <a:cs typeface="Times New Roman"/>
            </a:endParaRPr>
          </a:p>
          <a:p>
            <a:pPr>
              <a:lnSpc>
                <a:spcPct val="170000"/>
              </a:lnSpc>
            </a:pPr>
            <a:r>
              <a:rPr lang="ru-RU" sz="6400" b="1" dirty="0">
                <a:latin typeface="Times New Roman"/>
                <a:cs typeface="Times New Roman"/>
              </a:rPr>
              <a:t>Название:</a:t>
            </a:r>
            <a:r>
              <a:rPr lang="ru-RU" sz="6400" dirty="0">
                <a:latin typeface="Times New Roman"/>
                <a:cs typeface="Times New Roman"/>
              </a:rPr>
              <a:t> «Проект межевания </a:t>
            </a:r>
            <a:r>
              <a:rPr lang="ru-RU" sz="6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территориальной зоны ОД.2, в части земельных участков </a:t>
            </a:r>
            <a:r>
              <a:rPr lang="ru-RU" sz="6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с кадастровыми номерами  86:10:0101188:68, 86:10:0101188:4.</a:t>
            </a:r>
            <a:r>
              <a:rPr lang="ru-RU" sz="6400" dirty="0">
                <a:latin typeface="Times New Roman"/>
                <a:cs typeface="Times New Roman"/>
              </a:rPr>
              <a:t>               </a:t>
            </a:r>
            <a:r>
              <a:rPr lang="ru-RU" sz="6400" i="1" dirty="0">
                <a:latin typeface="Times New Roman"/>
                <a:cs typeface="Times New Roman"/>
              </a:rPr>
              <a:t/>
            </a:r>
            <a:br>
              <a:rPr lang="ru-RU" sz="6400" i="1" dirty="0">
                <a:latin typeface="Times New Roman"/>
                <a:cs typeface="Times New Roman"/>
              </a:rPr>
            </a:br>
            <a:r>
              <a:rPr lang="ru-RU" sz="6400" b="1" dirty="0">
                <a:latin typeface="Times New Roman"/>
                <a:cs typeface="Times New Roman"/>
              </a:rPr>
              <a:t>Цель </a:t>
            </a:r>
            <a:r>
              <a:rPr lang="ru-RU" sz="6400" dirty="0">
                <a:latin typeface="Times New Roman"/>
                <a:ea typeface="Times New Roman"/>
                <a:cs typeface="Times New Roman"/>
              </a:rPr>
              <a:t>–  Образовать единый земельный участок, общей площадью 8342 </a:t>
            </a:r>
            <a:r>
              <a:rPr lang="ru-RU" sz="6400" dirty="0" err="1">
                <a:latin typeface="Times New Roman"/>
                <a:ea typeface="Times New Roman"/>
                <a:cs typeface="Times New Roman"/>
              </a:rPr>
              <a:t>кв.м</a:t>
            </a:r>
            <a:r>
              <a:rPr lang="ru-RU" sz="6400" dirty="0">
                <a:latin typeface="Times New Roman"/>
                <a:ea typeface="Times New Roman"/>
                <a:cs typeface="Times New Roman"/>
              </a:rPr>
              <a:t>., путём перераспределения границ земельных участков с кадастровыми номерами </a:t>
            </a:r>
            <a:r>
              <a:rPr lang="ru-RU" sz="6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86:10:0101188:68, 86:10:0101188:4 и земель, находящихся в государственной или муниципальной собственности.</a:t>
            </a:r>
            <a:r>
              <a:rPr lang="ru-RU" sz="6400" dirty="0">
                <a:latin typeface="Times New Roman"/>
                <a:ea typeface="Times New Roman"/>
                <a:cs typeface="Times New Roman"/>
              </a:rPr>
              <a:t> 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  <a:defRPr/>
            </a:pPr>
            <a:endParaRPr lang="ru-RU" sz="6400" dirty="0">
              <a:latin typeface="Times New Roman"/>
              <a:ea typeface="Times New Roman"/>
              <a:cs typeface="Times New Roman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  <a:defRPr/>
            </a:pPr>
            <a:r>
              <a:rPr lang="ru-RU" sz="6400" dirty="0">
                <a:latin typeface="Times New Roman"/>
                <a:ea typeface="Times New Roman"/>
                <a:cs typeface="Times New Roman"/>
              </a:rPr>
              <a:t/>
            </a:r>
            <a:br>
              <a:rPr lang="ru-RU" sz="6400" dirty="0">
                <a:latin typeface="Times New Roman"/>
                <a:ea typeface="Times New Roman"/>
                <a:cs typeface="Times New Roman"/>
              </a:rPr>
            </a:br>
            <a:endParaRPr lang="ru-RU" sz="6400" dirty="0">
              <a:latin typeface="Times New Roman"/>
              <a:ea typeface="Times New Roman"/>
              <a:cs typeface="Times New Roman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  <a:defRPr/>
            </a:pPr>
            <a:r>
              <a:rPr lang="ru-RU" sz="6400" dirty="0">
                <a:latin typeface="Times New Roman"/>
                <a:ea typeface="Times New Roman"/>
                <a:cs typeface="Times New Roman"/>
              </a:rPr>
              <a:t>Согласования ДГХ, ДИЗО, </a:t>
            </a:r>
            <a:r>
              <a:rPr lang="ru-RU" sz="6400" dirty="0" err="1">
                <a:latin typeface="Times New Roman"/>
                <a:ea typeface="Times New Roman"/>
                <a:cs typeface="Times New Roman"/>
              </a:rPr>
              <a:t>ДАиГ</a:t>
            </a:r>
            <a:r>
              <a:rPr lang="ru-RU" sz="6400" dirty="0">
                <a:latin typeface="Times New Roman"/>
                <a:ea typeface="Times New Roman"/>
                <a:cs typeface="Times New Roman"/>
              </a:rPr>
              <a:t> есть.</a:t>
            </a:r>
            <a:r>
              <a:rPr lang="ru-RU" sz="6400" dirty="0">
                <a:latin typeface="Times New Roman"/>
                <a:cs typeface="Times New Roman"/>
              </a:rPr>
              <a:t/>
            </a:r>
            <a:br>
              <a:rPr lang="ru-RU" sz="6400" dirty="0">
                <a:latin typeface="Times New Roman"/>
                <a:cs typeface="Times New Roman"/>
              </a:rPr>
            </a:br>
            <a:endParaRPr lang="ru-RU" sz="6400" dirty="0">
              <a:latin typeface="Times New Roman"/>
              <a:cs typeface="Times New Roman"/>
            </a:endParaRPr>
          </a:p>
          <a:p>
            <a:pPr>
              <a:defRPr/>
            </a:pPr>
            <a:endParaRPr lang="ru-RU" dirty="0">
              <a:latin typeface="Times New Roman"/>
              <a:cs typeface="Times New Roman"/>
            </a:endParaRPr>
          </a:p>
        </p:txBody>
      </p:sp>
      <p:sp>
        <p:nvSpPr>
          <p:cNvPr id="4" name="Заголовок 1"/>
          <p:cNvSpPr txBox="1"/>
          <p:nvPr/>
        </p:nvSpPr>
        <p:spPr bwMode="auto">
          <a:xfrm>
            <a:off x="104102" y="-277"/>
            <a:ext cx="11559283" cy="365402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algn="l" defTabSz="914400">
              <a:lnSpc>
                <a:spcPct val="90000"/>
              </a:lnSpc>
              <a:spcBef>
                <a:spcPts val="0"/>
              </a:spcBef>
              <a:buNone/>
              <a:defRPr sz="44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50000"/>
              </a:lnSpc>
              <a:defRPr/>
            </a:pPr>
            <a:endParaRPr lang="ru-RU" sz="1600" spc="300" dirty="0">
              <a:solidFill>
                <a:schemeClr val="bg2">
                  <a:lumMod val="75000"/>
                </a:schemeClr>
              </a:solidFill>
              <a:latin typeface="Lato"/>
              <a:ea typeface="Lato"/>
              <a:cs typeface="Lato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11663385" y="6221294"/>
            <a:ext cx="390190" cy="467201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 bwMode="auto">
          <a:xfrm rot="16199998">
            <a:off x="8993226" y="3138879"/>
            <a:ext cx="576472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1000" spc="300">
                <a:solidFill>
                  <a:srgbClr val="4472C4">
                    <a:lumMod val="50000"/>
                  </a:srgbClr>
                </a:solidFill>
              </a:rPr>
              <a:t>ДЕПАРТАМЕНТ АРХИТЕКТУРЫ И ГРАДОСТРОИТЕЛЬСТВА</a:t>
            </a:r>
            <a:endParaRPr/>
          </a:p>
          <a:p>
            <a:pPr lvl="0">
              <a:defRPr/>
            </a:pPr>
            <a:r>
              <a:rPr lang="ru-RU" sz="1000" spc="300">
                <a:solidFill>
                  <a:srgbClr val="4472C4">
                    <a:lumMod val="50000"/>
                  </a:srgbClr>
                </a:solidFill>
              </a:rPr>
              <a:t>АДМИНИСТРАЦИИ ГОРОДА СУРГУТА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9EF25F5C-B6A3-4D46-A628-BFD3F9010A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8128" y="2092108"/>
            <a:ext cx="4874649" cy="3391476"/>
          </a:xfrm>
          <a:prstGeom prst="rect">
            <a:avLst/>
          </a:prstGeom>
        </p:spPr>
      </p:pic>
      <p:sp>
        <p:nvSpPr>
          <p:cNvPr id="12" name="Овал 11">
            <a:extLst>
              <a:ext uri="{FF2B5EF4-FFF2-40B4-BE49-F238E27FC236}">
                <a16:creationId xmlns:a16="http://schemas.microsoft.com/office/drawing/2014/main" id="{EC5DF2E6-5545-48FF-9C1E-276A71922F55}"/>
              </a:ext>
            </a:extLst>
          </p:cNvPr>
          <p:cNvSpPr/>
          <p:nvPr/>
        </p:nvSpPr>
        <p:spPr>
          <a:xfrm>
            <a:off x="2330088" y="3350693"/>
            <a:ext cx="905164" cy="733425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 algn="ctr">
              <a:defRPr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СИТУАЦИОННАЯ СХЕМА</a:t>
            </a:r>
          </a:p>
        </p:txBody>
      </p:sp>
      <p:sp>
        <p:nvSpPr>
          <p:cNvPr id="7" name="Прямоугольник 6"/>
          <p:cNvSpPr/>
          <p:nvPr/>
        </p:nvSpPr>
        <p:spPr bwMode="auto">
          <a:xfrm>
            <a:off x="11559172" y="0"/>
            <a:ext cx="632828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0800000" algn="r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ru-RU" sz="1800" b="0" i="0" u="none" strike="noStrike" cap="none" spc="0">
              <a:ln>
                <a:noFill/>
              </a:ln>
              <a:solidFill>
                <a:prstClr val="white"/>
              </a:solidFill>
              <a:latin typeface="Calibri"/>
              <a:ea typeface="Arial"/>
              <a:cs typeface="Arial"/>
            </a:endParaRPr>
          </a:p>
        </p:txBody>
      </p:sp>
      <p:cxnSp>
        <p:nvCxnSpPr>
          <p:cNvPr id="8" name="Прямая соединительная линия 7"/>
          <p:cNvCxnSpPr>
            <a:cxnSpLocks/>
          </p:cNvCxnSpPr>
          <p:nvPr/>
        </p:nvCxnSpPr>
        <p:spPr bwMode="auto">
          <a:xfrm flipV="1">
            <a:off x="11663385" y="0"/>
            <a:ext cx="0" cy="6129844"/>
          </a:xfrm>
          <a:prstGeom prst="line">
            <a:avLst/>
          </a:prstGeom>
          <a:ln w="12700">
            <a:solidFill>
              <a:schemeClr val="accent5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Рисунок 8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11663385" y="6221294"/>
            <a:ext cx="390190" cy="467201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 bwMode="auto">
          <a:xfrm rot="16199998">
            <a:off x="8993226" y="3138879"/>
            <a:ext cx="576472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1000" spc="300">
                <a:solidFill>
                  <a:srgbClr val="4472C4">
                    <a:lumMod val="50000"/>
                  </a:srgbClr>
                </a:solidFill>
              </a:rPr>
              <a:t>ДЕПАРТАМЕНТ АРХИТЕКТУРЫ И ГРАДОСТРОИТЕЛЬСТВА</a:t>
            </a:r>
            <a:endParaRPr/>
          </a:p>
          <a:p>
            <a:pPr lvl="0">
              <a:defRPr/>
            </a:pPr>
            <a:r>
              <a:rPr lang="ru-RU" sz="1000" spc="300">
                <a:solidFill>
                  <a:srgbClr val="4472C4">
                    <a:lumMod val="50000"/>
                  </a:srgbClr>
                </a:solidFill>
              </a:rPr>
              <a:t>АДМИНИСТРАЦИИ ГОРОДА СУРГУТА</a:t>
            </a:r>
            <a:endParaRPr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 bwMode="auto">
          <a:xfrm>
            <a:off x="838200" y="1825625"/>
            <a:ext cx="10698905" cy="4516986"/>
          </a:xfrm>
        </p:spPr>
        <p:txBody>
          <a:bodyPr/>
          <a:lstStyle/>
          <a:p>
            <a:pPr>
              <a:defRPr/>
            </a:pPr>
            <a:endParaRPr lang="ru-RU" dirty="0"/>
          </a:p>
          <a:p>
            <a:pPr>
              <a:defRPr/>
            </a:pPr>
            <a:endParaRPr lang="ru-RU" dirty="0"/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A3BBEF8A-E65E-4466-AD20-20384601896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29134" y="2092108"/>
            <a:ext cx="5877322" cy="3391476"/>
          </a:xfrm>
          <a:prstGeom prst="rect">
            <a:avLst/>
          </a:prstGeom>
        </p:spPr>
      </p:pic>
      <p:sp>
        <p:nvSpPr>
          <p:cNvPr id="17" name="Овал 16">
            <a:extLst>
              <a:ext uri="{FF2B5EF4-FFF2-40B4-BE49-F238E27FC236}">
                <a16:creationId xmlns:a16="http://schemas.microsoft.com/office/drawing/2014/main" id="{EFF1F5D6-2C1F-4A2C-BD93-0CF5622BDDF2}"/>
              </a:ext>
            </a:extLst>
          </p:cNvPr>
          <p:cNvSpPr/>
          <p:nvPr/>
        </p:nvSpPr>
        <p:spPr bwMode="auto">
          <a:xfrm>
            <a:off x="7362496" y="3429000"/>
            <a:ext cx="905164" cy="733425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 bwMode="auto">
          <a:xfrm>
            <a:off x="11559172" y="0"/>
            <a:ext cx="632828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0800000" algn="r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ru-RU" sz="1800" b="0" i="0" u="none" strike="noStrike" cap="none" spc="0">
              <a:ln>
                <a:noFill/>
              </a:ln>
              <a:solidFill>
                <a:prstClr val="white"/>
              </a:solidFill>
              <a:latin typeface="Calibri"/>
              <a:ea typeface="Arial"/>
              <a:cs typeface="Arial"/>
            </a:endParaRPr>
          </a:p>
        </p:txBody>
      </p:sp>
      <p:cxnSp>
        <p:nvCxnSpPr>
          <p:cNvPr id="12" name="Прямая соединительная линия 11"/>
          <p:cNvCxnSpPr>
            <a:cxnSpLocks/>
          </p:cNvCxnSpPr>
          <p:nvPr/>
        </p:nvCxnSpPr>
        <p:spPr bwMode="auto">
          <a:xfrm flipV="1">
            <a:off x="11663385" y="0"/>
            <a:ext cx="0" cy="6129844"/>
          </a:xfrm>
          <a:prstGeom prst="line">
            <a:avLst/>
          </a:prstGeom>
          <a:ln w="12700">
            <a:solidFill>
              <a:schemeClr val="accent5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Рисунок 12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11663385" y="6221294"/>
            <a:ext cx="390190" cy="467201"/>
          </a:xfrm>
          <a:prstGeom prst="rect">
            <a:avLst/>
          </a:prstGeom>
        </p:spPr>
      </p:pic>
      <p:sp>
        <p:nvSpPr>
          <p:cNvPr id="14" name="Прямоугольник 13"/>
          <p:cNvSpPr/>
          <p:nvPr/>
        </p:nvSpPr>
        <p:spPr bwMode="auto">
          <a:xfrm rot="16199998">
            <a:off x="8993226" y="3138879"/>
            <a:ext cx="576472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1000" spc="300">
                <a:solidFill>
                  <a:srgbClr val="4472C4">
                    <a:lumMod val="50000"/>
                  </a:srgbClr>
                </a:solidFill>
              </a:rPr>
              <a:t>ДЕПАРТАМЕНТ АРХИТЕКТУРЫ И ГРАДОСТРОИТЕЛЬСТВА</a:t>
            </a:r>
            <a:endParaRPr/>
          </a:p>
          <a:p>
            <a:pPr lvl="0">
              <a:defRPr/>
            </a:pPr>
            <a:r>
              <a:rPr lang="ru-RU" sz="1000" spc="300">
                <a:solidFill>
                  <a:srgbClr val="4472C4">
                    <a:lumMod val="50000"/>
                  </a:srgbClr>
                </a:solidFill>
              </a:rPr>
              <a:t>АДМИНИСТРАЦИИ ГОРОДА СУРГУТА</a:t>
            </a:r>
            <a:endParaRPr/>
          </a:p>
        </p:txBody>
      </p:sp>
      <p:sp>
        <p:nvSpPr>
          <p:cNvPr id="15" name="Прямоугольник 14"/>
          <p:cNvSpPr/>
          <p:nvPr/>
        </p:nvSpPr>
        <p:spPr bwMode="auto">
          <a:xfrm>
            <a:off x="11795681" y="123227"/>
            <a:ext cx="184731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r">
              <a:defRPr/>
            </a:pPr>
            <a:endParaRPr dirty="0"/>
          </a:p>
        </p:txBody>
      </p:sp>
      <p:sp>
        <p:nvSpPr>
          <p:cNvPr id="5" name="Прямоугольник 4"/>
          <p:cNvSpPr/>
          <p:nvPr/>
        </p:nvSpPr>
        <p:spPr bwMode="auto">
          <a:xfrm>
            <a:off x="1012577" y="276687"/>
            <a:ext cx="960779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1400" i="1" dirty="0">
                <a:latin typeface="Times New Roman"/>
                <a:cs typeface="Times New Roman"/>
              </a:rPr>
              <a:t>Проект межевания </a:t>
            </a:r>
            <a:r>
              <a:rPr lang="ru-RU" sz="14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территориальной зоны ОД.2, в части земельных участков </a:t>
            </a:r>
            <a:r>
              <a:rPr lang="ru-RU" sz="14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с кадастровыми номерами  86:10:0101188:68, 86:10:0101188:4.</a:t>
            </a:r>
            <a:endParaRPr lang="ru-RU" sz="1400" i="1" dirty="0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C59BC26-1B5F-4F43-9395-50D84D50388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3569" y="1050606"/>
            <a:ext cx="6161288" cy="5079238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BAA8E7B7-9890-4558-97EE-77C42751652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87000" y="1315321"/>
            <a:ext cx="5113994" cy="3719692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E9BBC704-F0D3-4974-995B-F7F05B7B882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35437" y="1136093"/>
            <a:ext cx="2884938" cy="224028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Arial"/>
        <a:cs typeface="Arial"/>
      </a:majorFont>
      <a:minorFont>
        <a:latin typeface="Calibri"/>
        <a:ea typeface="Arial"/>
        <a:cs typeface="Arial"/>
      </a:minorFont>
    </a:fontScheme>
    <a:fmtScheme name="Стандартная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233</TotalTime>
  <Words>122</Words>
  <Application>Microsoft Office PowerPoint</Application>
  <DocSecurity>0</DocSecurity>
  <PresentationFormat>Широкоэкранный</PresentationFormat>
  <Paragraphs>15</Paragraphs>
  <Slides>3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9" baseType="lpstr">
      <vt:lpstr>Arial</vt:lpstr>
      <vt:lpstr>Calibri</vt:lpstr>
      <vt:lpstr>Calibri Light</vt:lpstr>
      <vt:lpstr>Lato</vt:lpstr>
      <vt:lpstr>Times New Roman</vt:lpstr>
      <vt:lpstr>Тема Office</vt:lpstr>
      <vt:lpstr>Заявитель: ООО «Земельно-кадастровая Корпорация» Исполнитель: ООО «Земельно-кадастровая Корпорация»  </vt:lpstr>
      <vt:lpstr>СИТУАЦИОННАЯ СХЕМА</vt:lpstr>
      <vt:lpstr>Презентация PowerPoint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subject/>
  <dc:creator>Соловьёва</dc:creator>
  <cp:keywords/>
  <dc:description/>
  <cp:lastModifiedBy>Кильдибекова Марина Васильевна</cp:lastModifiedBy>
  <cp:revision>1336</cp:revision>
  <dcterms:created xsi:type="dcterms:W3CDTF">2022-04-27T13:15:47Z</dcterms:created>
  <dcterms:modified xsi:type="dcterms:W3CDTF">2025-05-14T10:12:45Z</dcterms:modified>
  <cp:category/>
  <dc:identifier/>
  <cp:contentStatus/>
  <dc:language/>
  <cp:version/>
</cp:coreProperties>
</file>