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99F68-20BA-4540-8509-699B7E3E1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0E1644-D83A-4A99-8CB5-8B5407084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61D85-3972-4ECC-B99A-4FED14C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62102-0E35-4804-9AF9-C8073D43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12B05-C2AB-4922-B2EE-8E760EF4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2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D4769-059F-4A2A-819C-05CCC999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F914F8-8FA0-4D44-9A99-400C8514D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3FA37-E945-4FDF-92AF-C7439BD8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D2495-B11F-467D-99D4-56D4F4FA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99D95-595A-4813-A8FB-AB85E4E2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0C39BD-394B-47D0-BB88-5205D90F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6E139-6349-4D50-B5CF-4839F3A0E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AC219-17AF-4398-8233-EFA97025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5BAB3-9B9E-45D6-850F-3528B653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8B9C2-487C-443E-AF9A-2A9FD0E5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95712-04AB-48E8-B715-6438791A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AA12E-B303-4CB4-A296-28B5A854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3E9C6-493B-4FD1-A8B8-11336CBF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67ABD-D481-4C18-9985-3530EACE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5CA17-7E1C-4082-9E38-CF23AE9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3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409C9-7918-48E4-BE76-F3E83F7D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65128-F7D3-42B6-9714-6D481675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3FEF1-C77B-41F8-8EA6-348736DC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AD237-F5E7-432C-AF6C-1FCBDF8E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58369-826A-42A5-8FFA-7EAAA028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C072B-6DD4-4564-9C4F-8C991C6A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16095-D869-4102-A78A-02D306BD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E4C70-AC81-46A3-BB17-60D9A6AB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643D7B-B8B7-42D4-9C26-91976B4D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D0E99-7513-4ADD-BFAA-6103F966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E09DB0-7FBE-4F52-8B78-37E4AE7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4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A27F6-41E3-4476-AA0D-3B18BE1E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7D37E-39C3-4AB6-8F8C-3D29DEA7D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E3381-E3F0-4774-903A-DFCF98150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83233F-5DAE-4AA1-ABD8-AEDB0AF11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7FD51F-BCA6-452E-8FF6-0A27AD99E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70C30-EF68-4129-8AD1-811F2331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65D50C-5C20-451A-93B9-AAC7482C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7C427-7E68-4148-B802-9D6D442E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8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DFCF-D1F3-4605-A698-C7DD8301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C18EE1-0EF8-40E3-942E-EFBBC52D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D6A504-A739-4730-9A59-D318FEC9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0487D0-A4F5-4230-9BB9-C8B864E6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914AE-F292-4D62-B451-DE5DC6C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21FB50-5C4F-41AF-BFD9-C826A1DF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6BCFAA-A03D-4CEC-A9A7-E41F787A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CE28C-DF17-4CB5-935F-60757E13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3FF24-9798-489E-8CFA-E3F4761D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2C18A-F126-4947-ADF6-9BB3FA9B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408B58-8057-4725-A374-3C61678A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1243AA-6CAE-40ED-8A22-9518260C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431D0-08DE-48A6-AB79-7A87DC82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4F7A4-C2E1-49A2-B280-C79C0E9B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AAE3B6-D06D-4FDF-B20A-A31D4E48F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7BC184-3FE9-4494-BFC4-767A9EE84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AE5D0-C3CE-4CCA-8DDB-7FBA5CB1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20BEF1-52AE-4E28-85E9-13E78B5E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B908F-CEE0-467B-AA58-E9DDB58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3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17715-E955-4EB6-A2AF-EE93556E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6DAB4-38B9-4A13-84A1-4E86D1D03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23EEB-F76B-4B47-B407-0B5058D5A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D25C1-C5E6-4E37-BA36-317E7F247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E231-E69C-45D6-8C3E-AC98C9790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8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1426127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проекта межевания территории жилых кварталов 30 «Б», 30 «В», 30 «Г» и части коммунального квартала 8 в городе Сургуте, в части  ЗУ 30, ЗУ 27 и ЗУ 28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378902" y="1514912"/>
            <a:ext cx="11434194" cy="8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/>
              <a:t>Подготовка корректировки проекта межевания территории жилых кварталов 30 «Б», 30 «В», 30 «Г» и части коммунального квартала 8 в городе Сургуте, в части  ЗУ 30, ЗУ 27 и ЗУ 28 осуществляется в целях: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378902" y="2413932"/>
            <a:ext cx="1143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Приведения границ в соответствии с фактическим землепользованием.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411061" y="3060263"/>
            <a:ext cx="11434194" cy="8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/>
              <a:t>Задачами корректировки проекта межевания территории жилых кварталов 30 «Б», 30 «В», 30 «Г» и части коммунального квартала 8 в городе Сургуте, в части  ЗУ 30, ЗУ 27 и ЗУ 28 является обеспечение следующих требований: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411061" y="3907551"/>
            <a:ext cx="11434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фактического землепользования в районе проектирования;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в соответствии с нормативными требованиями площадей земельных участков исходя из фактически сложившейся планировочной структуры района проектирования;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условий эксплуатации объектов, расположенных в районе проектирования в границах формируемых земельных участков;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публичности и открытости градостроительных решений, в том числе размещение данных на интерактивной карте территории в границах элементов планировочной структуры (застроенных микрорайонов) города Сургута.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27C94-3120-446C-A375-3187A8A00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8209" y="179170"/>
            <a:ext cx="7986319" cy="648608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6BF78D0E-FB8A-4999-8BB7-A9BB2066E518}"/>
              </a:ext>
            </a:extLst>
          </p:cNvPr>
          <p:cNvSpPr txBox="1">
            <a:spLocks/>
          </p:cNvSpPr>
          <p:nvPr/>
        </p:nvSpPr>
        <p:spPr>
          <a:xfrm>
            <a:off x="149255" y="183741"/>
            <a:ext cx="2568776" cy="6490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/>
              <a:t>Анализ сложившейся структуры землепользования :</a:t>
            </a:r>
          </a:p>
          <a:p>
            <a:pPr algn="l"/>
            <a:r>
              <a:rPr lang="ru-RU" sz="1200" dirty="0"/>
              <a:t>Территория корректировки расположена в центральной части жилого квартала 30В по ул. Терешковой. </a:t>
            </a:r>
          </a:p>
        </p:txBody>
      </p:sp>
    </p:spTree>
    <p:extLst>
      <p:ext uri="{BB962C8B-B14F-4D97-AF65-F5344CB8AC3E}">
        <p14:creationId xmlns:p14="http://schemas.microsoft.com/office/powerpoint/2010/main" val="16386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4C329-AD66-4436-85D5-73EE5BDA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3F62D7-30A4-453A-8B9C-86596F838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8E3D702-A610-464F-9F31-2DF0D4F133DB}"/>
              </a:ext>
            </a:extLst>
          </p:cNvPr>
          <p:cNvSpPr txBox="1">
            <a:spLocks/>
          </p:cNvSpPr>
          <p:nvPr/>
        </p:nvSpPr>
        <p:spPr>
          <a:xfrm>
            <a:off x="9473969" y="183741"/>
            <a:ext cx="2568776" cy="6490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/>
              <a:t>Корректировкой предусмотрено изменение границ земельных участков 27, 28, 30, 34. </a:t>
            </a:r>
            <a:br>
              <a:rPr lang="ru-RU" sz="1200" b="1" dirty="0"/>
            </a:br>
            <a:r>
              <a:rPr lang="ru-RU" sz="1200" b="1" dirty="0"/>
              <a:t>При этом, ЗУ 27 и 28 объединены в один земельный участок с условным номером ЗУ 27-28.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9FDC40E-F09E-4DC0-BB68-62509F947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4" y="183741"/>
            <a:ext cx="9184642" cy="6490515"/>
          </a:xfrm>
        </p:spPr>
      </p:pic>
    </p:spTree>
    <p:extLst>
      <p:ext uri="{BB962C8B-B14F-4D97-AF65-F5344CB8AC3E}">
        <p14:creationId xmlns:p14="http://schemas.microsoft.com/office/powerpoint/2010/main" val="1870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6BF78D0E-FB8A-4999-8BB7-A9BB2066E518}"/>
              </a:ext>
            </a:extLst>
          </p:cNvPr>
          <p:cNvSpPr txBox="1">
            <a:spLocks/>
          </p:cNvSpPr>
          <p:nvPr/>
        </p:nvSpPr>
        <p:spPr>
          <a:xfrm>
            <a:off x="9473969" y="183741"/>
            <a:ext cx="2568776" cy="6490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/>
              <a:t>В результате анализа, сложившейся структуры землепользования выявлены следующие условия проведения градостроительного межевания: </a:t>
            </a:r>
          </a:p>
          <a:p>
            <a:pPr algn="l"/>
            <a:r>
              <a:rPr lang="ru-RU" sz="1200" dirty="0"/>
              <a:t>Определены условия и необходимость установления границ территории.</a:t>
            </a:r>
          </a:p>
          <a:p>
            <a:pPr algn="l"/>
            <a:r>
              <a:rPr lang="ru-RU" sz="1200" b="1" dirty="0"/>
              <a:t>Решения по организации публичных сервитутов</a:t>
            </a:r>
          </a:p>
          <a:p>
            <a:pPr algn="l"/>
            <a:r>
              <a:rPr lang="ru-RU" sz="1200" dirty="0"/>
              <a:t>Проектом не предлагается установление публичных сервитутов.</a:t>
            </a:r>
          </a:p>
          <a:p>
            <a:pPr algn="l"/>
            <a:r>
              <a:rPr lang="ru-RU" sz="1200" b="1" dirty="0"/>
              <a:t>Решения по красным линиям</a:t>
            </a:r>
          </a:p>
          <a:p>
            <a:pPr algn="l"/>
            <a:r>
              <a:rPr lang="ru-RU" sz="1200" dirty="0"/>
              <a:t>Проектом предлагается корректировка красных линий</a:t>
            </a:r>
          </a:p>
          <a:p>
            <a:pPr algn="l"/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7177E-BAA7-4829-A4E6-CB3BB86A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993" y="185614"/>
            <a:ext cx="4585330" cy="64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6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282938" y="184626"/>
            <a:ext cx="11434194" cy="62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191500" algn="l"/>
              </a:tabLs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Перечень и сведения о площади образуемых земельных участков, в том числе возможные способы их образования</a:t>
            </a:r>
            <a:endParaRPr lang="ru-RU" alt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23377C-29B0-479B-87EA-25E663901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57055"/>
              </p:ext>
            </p:extLst>
          </p:nvPr>
        </p:nvGraphicFramePr>
        <p:xfrm>
          <a:off x="282938" y="922788"/>
          <a:ext cx="11434192" cy="567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754">
                  <a:extLst>
                    <a:ext uri="{9D8B030D-6E8A-4147-A177-3AD203B41FA5}">
                      <a16:colId xmlns:a16="http://schemas.microsoft.com/office/drawing/2014/main" val="3724114116"/>
                    </a:ext>
                  </a:extLst>
                </a:gridCol>
                <a:gridCol w="1002801">
                  <a:extLst>
                    <a:ext uri="{9D8B030D-6E8A-4147-A177-3AD203B41FA5}">
                      <a16:colId xmlns:a16="http://schemas.microsoft.com/office/drawing/2014/main" val="1257080761"/>
                    </a:ext>
                  </a:extLst>
                </a:gridCol>
                <a:gridCol w="501754">
                  <a:extLst>
                    <a:ext uri="{9D8B030D-6E8A-4147-A177-3AD203B41FA5}">
                      <a16:colId xmlns:a16="http://schemas.microsoft.com/office/drawing/2014/main" val="893711211"/>
                    </a:ext>
                  </a:extLst>
                </a:gridCol>
                <a:gridCol w="602247">
                  <a:extLst>
                    <a:ext uri="{9D8B030D-6E8A-4147-A177-3AD203B41FA5}">
                      <a16:colId xmlns:a16="http://schemas.microsoft.com/office/drawing/2014/main" val="2994094116"/>
                    </a:ext>
                  </a:extLst>
                </a:gridCol>
                <a:gridCol w="602247">
                  <a:extLst>
                    <a:ext uri="{9D8B030D-6E8A-4147-A177-3AD203B41FA5}">
                      <a16:colId xmlns:a16="http://schemas.microsoft.com/office/drawing/2014/main" val="4168611709"/>
                    </a:ext>
                  </a:extLst>
                </a:gridCol>
                <a:gridCol w="806770">
                  <a:extLst>
                    <a:ext uri="{9D8B030D-6E8A-4147-A177-3AD203B41FA5}">
                      <a16:colId xmlns:a16="http://schemas.microsoft.com/office/drawing/2014/main" val="155489675"/>
                    </a:ext>
                  </a:extLst>
                </a:gridCol>
                <a:gridCol w="1103292">
                  <a:extLst>
                    <a:ext uri="{9D8B030D-6E8A-4147-A177-3AD203B41FA5}">
                      <a16:colId xmlns:a16="http://schemas.microsoft.com/office/drawing/2014/main" val="1623772478"/>
                    </a:ext>
                  </a:extLst>
                </a:gridCol>
                <a:gridCol w="1002801">
                  <a:extLst>
                    <a:ext uri="{9D8B030D-6E8A-4147-A177-3AD203B41FA5}">
                      <a16:colId xmlns:a16="http://schemas.microsoft.com/office/drawing/2014/main" val="830424525"/>
                    </a:ext>
                  </a:extLst>
                </a:gridCol>
                <a:gridCol w="1199539">
                  <a:extLst>
                    <a:ext uri="{9D8B030D-6E8A-4147-A177-3AD203B41FA5}">
                      <a16:colId xmlns:a16="http://schemas.microsoft.com/office/drawing/2014/main" val="816585921"/>
                    </a:ext>
                  </a:extLst>
                </a:gridCol>
                <a:gridCol w="3383435">
                  <a:extLst>
                    <a:ext uri="{9D8B030D-6E8A-4147-A177-3AD203B41FA5}">
                      <a16:colId xmlns:a16="http://schemas.microsoft.com/office/drawing/2014/main" val="1515378160"/>
                    </a:ext>
                  </a:extLst>
                </a:gridCol>
                <a:gridCol w="727552">
                  <a:extLst>
                    <a:ext uri="{9D8B030D-6E8A-4147-A177-3AD203B41FA5}">
                      <a16:colId xmlns:a16="http://schemas.microsoft.com/office/drawing/2014/main" val="1213947433"/>
                    </a:ext>
                  </a:extLst>
                </a:gridCol>
              </a:tblGrid>
              <a:tr h="212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Условный номер образуемого земельного участка, кадастровый номер изменяемого, сохраняемого участка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Площадь, м²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Адрес участка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Фактическое использование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Вид разрешенного использования по проекту межевания</a:t>
                      </a:r>
                      <a:r>
                        <a:rPr lang="ru-RU" sz="800" baseline="30000">
                          <a:effectLst/>
                        </a:rPr>
                        <a:t>**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Возможные способы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Примечание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extLst>
                  <a:ext uri="{0D108BD9-81ED-4DB2-BD59-A6C34878D82A}">
                    <a16:rowId xmlns:a16="http://schemas.microsoft.com/office/drawing/2014/main" val="3783855561"/>
                  </a:ext>
                </a:extLst>
              </a:tr>
              <a:tr h="1518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Существующая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Расчетная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Проектная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608623"/>
                  </a:ext>
                </a:extLst>
              </a:tr>
              <a:tr h="172979">
                <a:tc gridSpan="11"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Земельные участки объектов бытового обслуживания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68585"/>
                  </a:ext>
                </a:extLst>
              </a:tr>
              <a:tr h="131794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Участок </a:t>
                      </a:r>
                      <a:r>
                        <a:rPr lang="en-US" sz="800">
                          <a:effectLst/>
                        </a:rPr>
                        <a:t>27-28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621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улица Терешковой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Жилой дом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Для индивидуального жилищного строительства</a:t>
                      </a:r>
                      <a:endParaRPr lang="ru-RU" sz="1000">
                        <a:effectLst/>
                      </a:endParaRPr>
                    </a:p>
                    <a:p>
                      <a:r>
                        <a:rPr lang="ru-RU" sz="800">
                          <a:effectLst/>
                        </a:rPr>
                        <a:t>Код 2.1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>
                          <a:effectLst/>
                        </a:rPr>
                        <a:t>Вариант 1: Образование земельного участка из земель муниципальной или государственной собственности*</a:t>
                      </a:r>
                      <a:endParaRPr lang="ru-RU" sz="1000">
                        <a:effectLst/>
                      </a:endParaRPr>
                    </a:p>
                    <a:p>
                      <a:pPr algn="just"/>
                      <a:r>
                        <a:rPr lang="ru-RU" sz="800">
                          <a:effectLst/>
                        </a:rPr>
                        <a:t>Вариант 2: </a:t>
                      </a:r>
                      <a:endParaRPr lang="ru-RU" sz="1000">
                        <a:effectLst/>
                      </a:endParaRPr>
                    </a:p>
                    <a:p>
                      <a:pPr algn="just"/>
                      <a:r>
                        <a:rPr lang="ru-RU" sz="800">
                          <a:effectLst/>
                        </a:rPr>
                        <a:t>1 этап: Образование земельного участка из земель муниципальной или государственной собственности</a:t>
                      </a:r>
                      <a:endParaRPr lang="ru-RU" sz="1000">
                        <a:effectLst/>
                      </a:endParaRPr>
                    </a:p>
                    <a:p>
                      <a:pPr algn="just"/>
                      <a:r>
                        <a:rPr lang="ru-RU" sz="800">
                          <a:effectLst/>
                        </a:rPr>
                        <a:t>2 этап: образование конечного земельного участка путем перераспределения земельного участка, образованного в первом этапе с 86:10:0101057:372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>
                          <a:effectLst/>
                        </a:rPr>
                        <a:t>Образуемый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extLst>
                  <a:ext uri="{0D108BD9-81ED-4DB2-BD59-A6C34878D82A}">
                    <a16:rowId xmlns:a16="http://schemas.microsoft.com/office/drawing/2014/main" val="3624092278"/>
                  </a:ext>
                </a:extLst>
              </a:tr>
              <a:tr h="823714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Участок 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</a:t>
                      </a:r>
                      <a:r>
                        <a:rPr lang="ru-RU" sz="800">
                          <a:effectLst/>
                        </a:rPr>
                        <a:t>482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улица Терешковой, дом 83П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86:10:0101057:372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Жилой дом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Для индивидуального жилищного строительства</a:t>
                      </a:r>
                      <a:endParaRPr lang="ru-RU" sz="1000">
                        <a:effectLst/>
                      </a:endParaRPr>
                    </a:p>
                    <a:p>
                      <a:r>
                        <a:rPr lang="ru-RU" sz="800">
                          <a:effectLst/>
                        </a:rPr>
                        <a:t>Код 2.1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>
                          <a:effectLst/>
                        </a:rPr>
                        <a:t>Образование земельного участка путем перераспределения земельного участка с КН 86:10:0101057:372 с землями муниципальной или государственной собственности**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>
                          <a:effectLst/>
                        </a:rPr>
                        <a:t>Образуемый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extLst>
                  <a:ext uri="{0D108BD9-81ED-4DB2-BD59-A6C34878D82A}">
                    <a16:rowId xmlns:a16="http://schemas.microsoft.com/office/drawing/2014/main" val="311472964"/>
                  </a:ext>
                </a:extLst>
              </a:tr>
              <a:tr h="823714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Участок 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880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1278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улица Терешковой, дом 75А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86:10:0101057:371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Жилой дом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Для индивидуального жилищного строительства</a:t>
                      </a:r>
                      <a:endParaRPr lang="ru-RU" sz="1000">
                        <a:effectLst/>
                      </a:endParaRPr>
                    </a:p>
                    <a:p>
                      <a:r>
                        <a:rPr lang="ru-RU" sz="800">
                          <a:effectLst/>
                        </a:rPr>
                        <a:t>Код 2.1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>
                          <a:effectLst/>
                        </a:rPr>
                        <a:t>Образование земельного участка путем перераспределения земельного участка с КН 86:10:0101057:371 с землями муниципальной или государственной собственности**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>
                          <a:effectLst/>
                        </a:rPr>
                        <a:t>Образуемый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extLst>
                  <a:ext uri="{0D108BD9-81ED-4DB2-BD59-A6C34878D82A}">
                    <a16:rowId xmlns:a16="http://schemas.microsoft.com/office/drawing/2014/main" val="48379213"/>
                  </a:ext>
                </a:extLst>
              </a:tr>
              <a:tr h="809986">
                <a:tc gridSpan="11"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Примечания:</a:t>
                      </a:r>
                      <a:endParaRPr lang="ru-RU" sz="1000" dirty="0">
                        <a:effectLst/>
                      </a:endParaRPr>
                    </a:p>
                    <a:p>
                      <a:r>
                        <a:rPr lang="ru-RU" sz="800" dirty="0">
                          <a:effectLst/>
                        </a:rPr>
                        <a:t>* Образование земельного участка возможно после проведения кадастровых работ по образованию Участка 30</a:t>
                      </a:r>
                      <a:endParaRPr lang="ru-RU" sz="1000" dirty="0">
                        <a:effectLst/>
                      </a:endParaRPr>
                    </a:p>
                    <a:p>
                      <a:r>
                        <a:rPr lang="ru-RU" sz="800" dirty="0">
                          <a:effectLst/>
                        </a:rPr>
                        <a:t>** Требуется внесение изменений в генеральный план, в правила землепользования и застройки города в части приведения границ функциональной и территориальной зоны в соответствии с землепользованием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36" marR="574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8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05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237450" y="3011716"/>
            <a:ext cx="5717097" cy="62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191500" algn="l"/>
              </a:tabLst>
            </a:pPr>
            <a:r>
              <a:rPr lang="ru-RU" altLang="ru-RU" sz="4700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7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546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Корректировка проекта межевания территории жилых кварталов 30 «Б», 30 «В», 30 «Г» и части коммунального квартала 8 в городе Сургуте, в части  ЗУ 30, ЗУ 27 и ЗУ 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ghost004@yandex.ru</cp:lastModifiedBy>
  <cp:revision>33</cp:revision>
  <dcterms:created xsi:type="dcterms:W3CDTF">2020-05-27T10:04:27Z</dcterms:created>
  <dcterms:modified xsi:type="dcterms:W3CDTF">2024-10-10T14:32:22Z</dcterms:modified>
</cp:coreProperties>
</file>