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5" r:id="rId5"/>
    <p:sldId id="260" r:id="rId6"/>
    <p:sldId id="261" r:id="rId7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96" y="1356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8853976-5425-4D28-B493-977C0D385CA0}" type="datetimeFigureOut">
              <a:rPr lang="ru-RU"/>
              <a:t>22.08.2024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1004DFC-1AA0-4C95-B310-8A611ECF67DE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8853976-5425-4D28-B493-977C0D385CA0}" type="datetimeFigureOut">
              <a:rPr lang="ru-RU"/>
              <a:t>22.08.2024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1004DFC-1AA0-4C95-B310-8A611ECF67DE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8853976-5425-4D28-B493-977C0D385CA0}" type="datetimeFigureOut">
              <a:rPr lang="ru-RU"/>
              <a:t>22.08.2024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1004DFC-1AA0-4C95-B310-8A611ECF67DE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8853976-5425-4D28-B493-977C0D385CA0}" type="datetimeFigureOut">
              <a:rPr lang="ru-RU"/>
              <a:t>22.08.2024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1004DFC-1AA0-4C95-B310-8A611ECF67DE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8853976-5425-4D28-B493-977C0D385CA0}" type="datetimeFigureOut">
              <a:rPr lang="ru-RU"/>
              <a:t>22.08.2024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1004DFC-1AA0-4C95-B310-8A611ECF67DE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8853976-5425-4D28-B493-977C0D385CA0}" type="datetimeFigureOut">
              <a:rPr lang="ru-RU"/>
              <a:t>22.08.2024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1004DFC-1AA0-4C95-B310-8A611ECF67DE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8853976-5425-4D28-B493-977C0D385CA0}" type="datetimeFigureOut">
              <a:rPr lang="ru-RU"/>
              <a:t>22.08.2024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1004DFC-1AA0-4C95-B310-8A611ECF67DE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8853976-5425-4D28-B493-977C0D385CA0}" type="datetimeFigureOut">
              <a:rPr lang="ru-RU"/>
              <a:t>22.08.2024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1004DFC-1AA0-4C95-B310-8A611ECF67DE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8853976-5425-4D28-B493-977C0D385CA0}" type="datetimeFigureOut">
              <a:rPr lang="ru-RU"/>
              <a:t>22.08.2024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1004DFC-1AA0-4C95-B310-8A611ECF67DE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8853976-5425-4D28-B493-977C0D385CA0}" type="datetimeFigureOut">
              <a:rPr lang="ru-RU"/>
              <a:t>22.08.2024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1004DFC-1AA0-4C95-B310-8A611ECF67DE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8853976-5425-4D28-B493-977C0D385CA0}" type="datetimeFigureOut">
              <a:rPr lang="ru-RU"/>
              <a:t>22.08.2024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1004DFC-1AA0-4C95-B310-8A611ECF67DE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8853976-5425-4D28-B493-977C0D385CA0}" type="datetimeFigureOut">
              <a:rPr lang="ru-RU"/>
              <a:t>22.08.2024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1004DFC-1AA0-4C95-B310-8A611ECF67DE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 bwMode="auto">
          <a:xfrm>
            <a:off x="-1" y="884552"/>
            <a:ext cx="7115821" cy="5251889"/>
          </a:xfrm>
          <a:prstGeom prst="rect">
            <a:avLst/>
          </a:prstGeom>
          <a:gradFill>
            <a:gsLst>
              <a:gs pos="0">
                <a:srgbClr val="FCBF25"/>
              </a:gs>
              <a:gs pos="100000">
                <a:srgbClr val="5274B1"/>
              </a:gs>
            </a:gsLst>
            <a:lin ang="0" scaled="1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TextBox 8"/>
          <p:cNvSpPr txBox="1"/>
          <p:nvPr/>
        </p:nvSpPr>
        <p:spPr bwMode="auto">
          <a:xfrm>
            <a:off x="471079" y="1719173"/>
            <a:ext cx="5126909" cy="3139321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ru-RU" sz="3600" b="1" spc="300" dirty="0">
                <a:solidFill>
                  <a:schemeClr val="bg1"/>
                </a:solidFill>
                <a:latin typeface="Calibri Light"/>
                <a:ea typeface="Lato"/>
                <a:cs typeface="Lato"/>
              </a:rPr>
              <a:t>ПРЕЗЕНТАЦИЯ</a:t>
            </a:r>
            <a:endParaRPr dirty="0"/>
          </a:p>
          <a:p>
            <a:pPr>
              <a:lnSpc>
                <a:spcPct val="110000"/>
              </a:lnSpc>
              <a:defRPr/>
            </a:pPr>
            <a:r>
              <a:rPr lang="ru-RU" sz="3600" b="1" spc="300" dirty="0">
                <a:solidFill>
                  <a:schemeClr val="bg1"/>
                </a:solidFill>
                <a:latin typeface="Calibri Light"/>
                <a:ea typeface="Lato"/>
                <a:cs typeface="Lato"/>
              </a:rPr>
              <a:t>ПО СОГЛАСОВАНИЮ</a:t>
            </a:r>
            <a:endParaRPr dirty="0"/>
          </a:p>
          <a:p>
            <a:pPr>
              <a:lnSpc>
                <a:spcPct val="110000"/>
              </a:lnSpc>
              <a:defRPr/>
            </a:pPr>
            <a:r>
              <a:rPr lang="ru-RU" sz="3600" b="1" spc="300" dirty="0">
                <a:solidFill>
                  <a:schemeClr val="bg1"/>
                </a:solidFill>
                <a:latin typeface="Calibri Light"/>
                <a:ea typeface="Lato"/>
                <a:cs typeface="Lato"/>
              </a:rPr>
              <a:t>ГРАДОСТРОИТЕЛЬНОЙ</a:t>
            </a:r>
          </a:p>
          <a:p>
            <a:pPr>
              <a:lnSpc>
                <a:spcPct val="110000"/>
              </a:lnSpc>
              <a:defRPr/>
            </a:pPr>
            <a:r>
              <a:rPr lang="ru-RU" sz="3600" b="1" spc="300" dirty="0">
                <a:solidFill>
                  <a:schemeClr val="bg1"/>
                </a:solidFill>
                <a:latin typeface="Calibri Light"/>
                <a:ea typeface="Lato"/>
                <a:cs typeface="Lato"/>
              </a:rPr>
              <a:t>ДОКУМЕНТАЦИИ</a:t>
            </a:r>
            <a:endParaRPr dirty="0"/>
          </a:p>
          <a:p>
            <a:pPr>
              <a:lnSpc>
                <a:spcPct val="110000"/>
              </a:lnSpc>
              <a:defRPr/>
            </a:pPr>
            <a:r>
              <a:rPr lang="ru-RU" sz="3600" b="1" spc="300" dirty="0">
                <a:solidFill>
                  <a:schemeClr val="bg1"/>
                </a:solidFill>
                <a:latin typeface="Calibri Light"/>
                <a:ea typeface="Lato"/>
                <a:cs typeface="Lato"/>
              </a:rPr>
              <a:t>НА </a:t>
            </a:r>
            <a:r>
              <a:rPr lang="ru-RU" sz="3600" b="1" spc="300" dirty="0">
                <a:solidFill>
                  <a:schemeClr val="accent5">
                    <a:lumMod val="50000"/>
                  </a:schemeClr>
                </a:solidFill>
                <a:latin typeface="Calibri Light"/>
                <a:ea typeface="Lato"/>
                <a:cs typeface="Lato"/>
              </a:rPr>
              <a:t>00.00.2024</a:t>
            </a: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775733" y="262818"/>
            <a:ext cx="7171984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  <a:defRPr/>
            </a:pPr>
            <a:r>
              <a:rPr lang="ru-RU" sz="1200" spc="300"/>
              <a:t>ДЕПАРТАМЕНТ АРХИТЕКТУРЫ И ГРАДОСТРОИТЕЛЬСТВА</a:t>
            </a:r>
            <a:endParaRPr/>
          </a:p>
          <a:p>
            <a:pPr>
              <a:lnSpc>
                <a:spcPct val="80000"/>
              </a:lnSpc>
              <a:spcBef>
                <a:spcPts val="0"/>
              </a:spcBef>
              <a:defRPr/>
            </a:pPr>
            <a:r>
              <a:rPr lang="ru-RU" sz="1200" spc="300"/>
              <a:t>АДМИНИСТРАЦИИ ГОРОДА СУРГУТА</a:t>
            </a:r>
          </a:p>
        </p:txBody>
      </p:sp>
      <p:sp>
        <p:nvSpPr>
          <p:cNvPr id="11" name="TextBox 10"/>
          <p:cNvSpPr txBox="1"/>
          <p:nvPr/>
        </p:nvSpPr>
        <p:spPr bwMode="auto">
          <a:xfrm>
            <a:off x="0" y="6340705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 spc="300" dirty="0"/>
              <a:t>СУРГУТ 2024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69555" y="235822"/>
            <a:ext cx="403051" cy="4826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13396" t="14771" r="40723" b="4992"/>
          <a:stretch/>
        </p:blipFill>
        <p:spPr bwMode="auto">
          <a:xfrm>
            <a:off x="5758288" y="882153"/>
            <a:ext cx="6101342" cy="5254769"/>
          </a:xfrm>
          <a:prstGeom prst="hexagon">
            <a:avLst>
              <a:gd name="adj" fmla="val 25000"/>
              <a:gd name="vf" fmla="val 115470"/>
            </a:avLst>
          </a:prstGeom>
          <a:ln w="254000" cap="sq">
            <a:solidFill>
              <a:schemeClr val="bg1"/>
            </a:solidFill>
            <a:miter lim="800000"/>
          </a:ln>
        </p:spPr>
      </p:pic>
      <p:cxnSp>
        <p:nvCxnSpPr>
          <p:cNvPr id="14" name="Прямая соединительная линия 13"/>
          <p:cNvCxnSpPr>
            <a:cxnSpLocks/>
          </p:cNvCxnSpPr>
          <p:nvPr/>
        </p:nvCxnSpPr>
        <p:spPr bwMode="auto">
          <a:xfrm>
            <a:off x="866274" y="236962"/>
            <a:ext cx="11325726" cy="0"/>
          </a:xfrm>
          <a:prstGeom prst="line">
            <a:avLst/>
          </a:prstGeom>
          <a:ln w="127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30738" t="-1150" r="15465" b="7311"/>
          <a:stretch/>
        </p:blipFill>
        <p:spPr bwMode="auto">
          <a:xfrm>
            <a:off x="104213" y="1477149"/>
            <a:ext cx="11559172" cy="517809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 bwMode="auto">
          <a:xfrm>
            <a:off x="11559172" y="0"/>
            <a:ext cx="632828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11608016" y="1276799"/>
            <a:ext cx="492443" cy="4853042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ru-RU" sz="1000" spc="300">
                <a:solidFill>
                  <a:schemeClr val="accent5">
                    <a:lumMod val="50000"/>
                  </a:schemeClr>
                </a:solidFill>
              </a:rPr>
              <a:t>ДЕПАРТАМЕНТ АРХИТЕКТУРЫ И ГРАДОСТРОИТЕЛЬСТВА</a:t>
            </a:r>
            <a:endParaRPr/>
          </a:p>
          <a:p>
            <a:pPr>
              <a:spcBef>
                <a:spcPts val="0"/>
              </a:spcBef>
              <a:defRPr/>
            </a:pPr>
            <a:r>
              <a:rPr lang="ru-RU" sz="1000" spc="300">
                <a:solidFill>
                  <a:schemeClr val="accent5">
                    <a:lumMod val="50000"/>
                  </a:schemeClr>
                </a:solidFill>
              </a:rPr>
              <a:t>АДМИНИСТРАЦИИ ГОРОДА СУРГУТА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1663385" y="6221294"/>
            <a:ext cx="390190" cy="46720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>
            <a:cxnSpLocks/>
          </p:cNvCxnSpPr>
          <p:nvPr/>
        </p:nvCxnSpPr>
        <p:spPr bwMode="auto">
          <a:xfrm flipV="1">
            <a:off x="11663385" y="0"/>
            <a:ext cx="0" cy="6129844"/>
          </a:xfrm>
          <a:prstGeom prst="line">
            <a:avLst/>
          </a:prstGeom>
          <a:ln w="127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 bwMode="auto">
          <a:xfrm>
            <a:off x="0" y="6340705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 spc="300" dirty="0"/>
              <a:t>СУРГУТ 2024</a:t>
            </a:r>
            <a:endParaRPr dirty="0"/>
          </a:p>
        </p:txBody>
      </p:sp>
      <p:sp>
        <p:nvSpPr>
          <p:cNvPr id="17" name="Прямоугольник 12"/>
          <p:cNvSpPr/>
          <p:nvPr/>
        </p:nvSpPr>
        <p:spPr bwMode="auto">
          <a:xfrm>
            <a:off x="0" y="83128"/>
            <a:ext cx="11444140" cy="637217"/>
          </a:xfrm>
          <a:custGeom>
            <a:avLst/>
            <a:gdLst>
              <a:gd name="connsiteX0" fmla="*/ 0 w 8629650"/>
              <a:gd name="connsiteY0" fmla="*/ 0 h 2074260"/>
              <a:gd name="connsiteX1" fmla="*/ 8629650 w 8629650"/>
              <a:gd name="connsiteY1" fmla="*/ 0 h 2074260"/>
              <a:gd name="connsiteX2" fmla="*/ 8629650 w 8629650"/>
              <a:gd name="connsiteY2" fmla="*/ 2074260 h 2074260"/>
              <a:gd name="connsiteX3" fmla="*/ 0 w 8629650"/>
              <a:gd name="connsiteY3" fmla="*/ 2074260 h 2074260"/>
              <a:gd name="connsiteX4" fmla="*/ 0 w 8629650"/>
              <a:gd name="connsiteY4" fmla="*/ 0 h 2074260"/>
              <a:gd name="connsiteX0" fmla="*/ 0 w 8629650"/>
              <a:gd name="connsiteY0" fmla="*/ 0 h 2074260"/>
              <a:gd name="connsiteX1" fmla="*/ 8629650 w 8629650"/>
              <a:gd name="connsiteY1" fmla="*/ 0 h 2074260"/>
              <a:gd name="connsiteX2" fmla="*/ 7105650 w 8629650"/>
              <a:gd name="connsiteY2" fmla="*/ 2074260 h 2074260"/>
              <a:gd name="connsiteX3" fmla="*/ 0 w 8629650"/>
              <a:gd name="connsiteY3" fmla="*/ 2074260 h 2074260"/>
              <a:gd name="connsiteX4" fmla="*/ 0 w 8629650"/>
              <a:gd name="connsiteY4" fmla="*/ 0 h 2074260"/>
              <a:gd name="connsiteX0" fmla="*/ 0 w 8629650"/>
              <a:gd name="connsiteY0" fmla="*/ 0 h 2074260"/>
              <a:gd name="connsiteX1" fmla="*/ 8629650 w 8629650"/>
              <a:gd name="connsiteY1" fmla="*/ 0 h 2074260"/>
              <a:gd name="connsiteX2" fmla="*/ 7467157 w 8629650"/>
              <a:gd name="connsiteY2" fmla="*/ 2074260 h 2074260"/>
              <a:gd name="connsiteX3" fmla="*/ 0 w 8629650"/>
              <a:gd name="connsiteY3" fmla="*/ 2074260 h 2074260"/>
              <a:gd name="connsiteX4" fmla="*/ 0 w 8629650"/>
              <a:gd name="connsiteY4" fmla="*/ 0 h 2074260"/>
              <a:gd name="connsiteX0" fmla="*/ 0 w 8622030"/>
              <a:gd name="connsiteY0" fmla="*/ 0 h 2074260"/>
              <a:gd name="connsiteX1" fmla="*/ 8622030 w 8622030"/>
              <a:gd name="connsiteY1" fmla="*/ 0 h 2074260"/>
              <a:gd name="connsiteX2" fmla="*/ 7467157 w 8622030"/>
              <a:gd name="connsiteY2" fmla="*/ 2074260 h 2074260"/>
              <a:gd name="connsiteX3" fmla="*/ 0 w 8622030"/>
              <a:gd name="connsiteY3" fmla="*/ 2074260 h 2074260"/>
              <a:gd name="connsiteX4" fmla="*/ 0 w 8622030"/>
              <a:gd name="connsiteY4" fmla="*/ 0 h 2074260"/>
              <a:gd name="connsiteX0" fmla="*/ 0 w 8627110"/>
              <a:gd name="connsiteY0" fmla="*/ 0 h 2074260"/>
              <a:gd name="connsiteX1" fmla="*/ 8627110 w 8627110"/>
              <a:gd name="connsiteY1" fmla="*/ 0 h 2074260"/>
              <a:gd name="connsiteX2" fmla="*/ 7467157 w 8627110"/>
              <a:gd name="connsiteY2" fmla="*/ 2074260 h 2074260"/>
              <a:gd name="connsiteX3" fmla="*/ 0 w 8627110"/>
              <a:gd name="connsiteY3" fmla="*/ 2074260 h 2074260"/>
              <a:gd name="connsiteX4" fmla="*/ 0 w 8627110"/>
              <a:gd name="connsiteY4" fmla="*/ 0 h 2074260"/>
              <a:gd name="connsiteX0" fmla="*/ 0 w 8627110"/>
              <a:gd name="connsiteY0" fmla="*/ 0 h 2074260"/>
              <a:gd name="connsiteX1" fmla="*/ 8627110 w 8627110"/>
              <a:gd name="connsiteY1" fmla="*/ 0 h 2074260"/>
              <a:gd name="connsiteX2" fmla="*/ 7462077 w 8627110"/>
              <a:gd name="connsiteY2" fmla="*/ 2074260 h 2074260"/>
              <a:gd name="connsiteX3" fmla="*/ 0 w 8627110"/>
              <a:gd name="connsiteY3" fmla="*/ 2074260 h 2074260"/>
              <a:gd name="connsiteX4" fmla="*/ 0 w 8627110"/>
              <a:gd name="connsiteY4" fmla="*/ 0 h 2074260"/>
              <a:gd name="connsiteX0" fmla="*/ 508000 w 9135110"/>
              <a:gd name="connsiteY0" fmla="*/ 0 h 2074260"/>
              <a:gd name="connsiteX1" fmla="*/ 9135110 w 9135110"/>
              <a:gd name="connsiteY1" fmla="*/ 0 h 2074260"/>
              <a:gd name="connsiteX2" fmla="*/ 7970077 w 9135110"/>
              <a:gd name="connsiteY2" fmla="*/ 2074260 h 2074260"/>
              <a:gd name="connsiteX3" fmla="*/ 0 w 9135110"/>
              <a:gd name="connsiteY3" fmla="*/ 2074260 h 2074260"/>
              <a:gd name="connsiteX4" fmla="*/ 508000 w 9135110"/>
              <a:gd name="connsiteY4" fmla="*/ 0 h 2074260"/>
              <a:gd name="connsiteX0" fmla="*/ 0 w 9135110"/>
              <a:gd name="connsiteY0" fmla="*/ 0 h 2074260"/>
              <a:gd name="connsiteX1" fmla="*/ 9135110 w 9135110"/>
              <a:gd name="connsiteY1" fmla="*/ 0 h 2074260"/>
              <a:gd name="connsiteX2" fmla="*/ 7970077 w 9135110"/>
              <a:gd name="connsiteY2" fmla="*/ 2074260 h 2074260"/>
              <a:gd name="connsiteX3" fmla="*/ 0 w 9135110"/>
              <a:gd name="connsiteY3" fmla="*/ 2074260 h 2074260"/>
              <a:gd name="connsiteX4" fmla="*/ 0 w 9135110"/>
              <a:gd name="connsiteY4" fmla="*/ 0 h 2074260"/>
              <a:gd name="connsiteX0" fmla="*/ 0 w 10262870"/>
              <a:gd name="connsiteY0" fmla="*/ 18160 h 2074260"/>
              <a:gd name="connsiteX1" fmla="*/ 10262870 w 10262870"/>
              <a:gd name="connsiteY1" fmla="*/ 0 h 2074260"/>
              <a:gd name="connsiteX2" fmla="*/ 9097837 w 10262870"/>
              <a:gd name="connsiteY2" fmla="*/ 2074260 h 2074260"/>
              <a:gd name="connsiteX3" fmla="*/ 1127760 w 10262870"/>
              <a:gd name="connsiteY3" fmla="*/ 2074260 h 2074260"/>
              <a:gd name="connsiteX4" fmla="*/ 0 w 10262870"/>
              <a:gd name="connsiteY4" fmla="*/ 18160 h 2074260"/>
              <a:gd name="connsiteX0" fmla="*/ 0 w 10262870"/>
              <a:gd name="connsiteY0" fmla="*/ 18160 h 2074260"/>
              <a:gd name="connsiteX1" fmla="*/ 10262870 w 10262870"/>
              <a:gd name="connsiteY1" fmla="*/ 0 h 2074260"/>
              <a:gd name="connsiteX2" fmla="*/ 9097837 w 10262870"/>
              <a:gd name="connsiteY2" fmla="*/ 2074260 h 2074260"/>
              <a:gd name="connsiteX3" fmla="*/ 0 w 10262870"/>
              <a:gd name="connsiteY3" fmla="*/ 2074260 h 2074260"/>
              <a:gd name="connsiteX4" fmla="*/ 0 w 10262870"/>
              <a:gd name="connsiteY4" fmla="*/ 18160 h 2074260"/>
              <a:gd name="connsiteX0" fmla="*/ 0 w 10262870"/>
              <a:gd name="connsiteY0" fmla="*/ 0 h 2081440"/>
              <a:gd name="connsiteX1" fmla="*/ 10262870 w 10262870"/>
              <a:gd name="connsiteY1" fmla="*/ 7180 h 2081440"/>
              <a:gd name="connsiteX2" fmla="*/ 9097837 w 10262870"/>
              <a:gd name="connsiteY2" fmla="*/ 2081440 h 2081440"/>
              <a:gd name="connsiteX3" fmla="*/ 0 w 10262870"/>
              <a:gd name="connsiteY3" fmla="*/ 2081440 h 2081440"/>
              <a:gd name="connsiteX4" fmla="*/ 0 w 10262870"/>
              <a:gd name="connsiteY4" fmla="*/ 0 h 2081440"/>
              <a:gd name="connsiteX0" fmla="*/ 0 w 10262870"/>
              <a:gd name="connsiteY0" fmla="*/ 0 h 2081440"/>
              <a:gd name="connsiteX1" fmla="*/ 10262870 w 10262870"/>
              <a:gd name="connsiteY1" fmla="*/ 7180 h 2081440"/>
              <a:gd name="connsiteX2" fmla="*/ 9097837 w 10262870"/>
              <a:gd name="connsiteY2" fmla="*/ 2081440 h 2081440"/>
              <a:gd name="connsiteX3" fmla="*/ 0 w 10262870"/>
              <a:gd name="connsiteY3" fmla="*/ 2081440 h 2081440"/>
              <a:gd name="connsiteX4" fmla="*/ 0 w 10262870"/>
              <a:gd name="connsiteY4" fmla="*/ 0 h 2081440"/>
              <a:gd name="connsiteX0" fmla="*/ 0 w 10262870"/>
              <a:gd name="connsiteY0" fmla="*/ 5489 h 2074260"/>
              <a:gd name="connsiteX1" fmla="*/ 10262870 w 10262870"/>
              <a:gd name="connsiteY1" fmla="*/ 0 h 2074260"/>
              <a:gd name="connsiteX2" fmla="*/ 9097837 w 10262870"/>
              <a:gd name="connsiteY2" fmla="*/ 2074260 h 2074260"/>
              <a:gd name="connsiteX3" fmla="*/ 0 w 10262870"/>
              <a:gd name="connsiteY3" fmla="*/ 2074260 h 2074260"/>
              <a:gd name="connsiteX4" fmla="*/ 0 w 10262870"/>
              <a:gd name="connsiteY4" fmla="*/ 5489 h 2074260"/>
              <a:gd name="connsiteX0" fmla="*/ 4127500 w 10262870"/>
              <a:gd name="connsiteY0" fmla="*/ 0 h 2091471"/>
              <a:gd name="connsiteX1" fmla="*/ 10262870 w 10262870"/>
              <a:gd name="connsiteY1" fmla="*/ 17211 h 2091471"/>
              <a:gd name="connsiteX2" fmla="*/ 9097837 w 10262870"/>
              <a:gd name="connsiteY2" fmla="*/ 2091471 h 2091471"/>
              <a:gd name="connsiteX3" fmla="*/ 0 w 10262870"/>
              <a:gd name="connsiteY3" fmla="*/ 2091471 h 2091471"/>
              <a:gd name="connsiteX4" fmla="*/ 4127500 w 10262870"/>
              <a:gd name="connsiteY4" fmla="*/ 0 h 2091471"/>
              <a:gd name="connsiteX0" fmla="*/ 25400 w 6160770"/>
              <a:gd name="connsiteY0" fmla="*/ 0 h 2114171"/>
              <a:gd name="connsiteX1" fmla="*/ 6160770 w 6160770"/>
              <a:gd name="connsiteY1" fmla="*/ 17211 h 2114171"/>
              <a:gd name="connsiteX2" fmla="*/ 4995737 w 6160770"/>
              <a:gd name="connsiteY2" fmla="*/ 2091471 h 2114171"/>
              <a:gd name="connsiteX3" fmla="*/ 0 w 6160770"/>
              <a:gd name="connsiteY3" fmla="*/ 2114171 h 2114171"/>
              <a:gd name="connsiteX4" fmla="*/ 25400 w 6160770"/>
              <a:gd name="connsiteY4" fmla="*/ 0 h 2114171"/>
              <a:gd name="connsiteX0" fmla="*/ 12700 w 6148070"/>
              <a:gd name="connsiteY0" fmla="*/ 0 h 2114171"/>
              <a:gd name="connsiteX1" fmla="*/ 6148070 w 6148070"/>
              <a:gd name="connsiteY1" fmla="*/ 17211 h 2114171"/>
              <a:gd name="connsiteX2" fmla="*/ 4983037 w 6148070"/>
              <a:gd name="connsiteY2" fmla="*/ 2091471 h 2114171"/>
              <a:gd name="connsiteX3" fmla="*/ 0 w 6148070"/>
              <a:gd name="connsiteY3" fmla="*/ 2114171 h 2114171"/>
              <a:gd name="connsiteX4" fmla="*/ 12700 w 6148070"/>
              <a:gd name="connsiteY4" fmla="*/ 0 h 2114171"/>
              <a:gd name="connsiteX0" fmla="*/ 12700 w 6148070"/>
              <a:gd name="connsiteY0" fmla="*/ 0 h 2091471"/>
              <a:gd name="connsiteX1" fmla="*/ 6148070 w 6148070"/>
              <a:gd name="connsiteY1" fmla="*/ 17211 h 2091471"/>
              <a:gd name="connsiteX2" fmla="*/ 4983037 w 6148070"/>
              <a:gd name="connsiteY2" fmla="*/ 2091471 h 2091471"/>
              <a:gd name="connsiteX3" fmla="*/ 0 w 6148070"/>
              <a:gd name="connsiteY3" fmla="*/ 2091471 h 2091471"/>
              <a:gd name="connsiteX4" fmla="*/ 12700 w 6148070"/>
              <a:gd name="connsiteY4" fmla="*/ 0 h 2091471"/>
              <a:gd name="connsiteX0" fmla="*/ 3273 w 6138643"/>
              <a:gd name="connsiteY0" fmla="*/ 0 h 2091471"/>
              <a:gd name="connsiteX1" fmla="*/ 6138643 w 6138643"/>
              <a:gd name="connsiteY1" fmla="*/ 17211 h 2091471"/>
              <a:gd name="connsiteX2" fmla="*/ 4973610 w 6138643"/>
              <a:gd name="connsiteY2" fmla="*/ 2091471 h 2091471"/>
              <a:gd name="connsiteX3" fmla="*/ 0 w 6138643"/>
              <a:gd name="connsiteY3" fmla="*/ 1249009 h 2091471"/>
              <a:gd name="connsiteX4" fmla="*/ 3273 w 6138643"/>
              <a:gd name="connsiteY4" fmla="*/ 0 h 2091471"/>
              <a:gd name="connsiteX0" fmla="*/ 3273 w 6138643"/>
              <a:gd name="connsiteY0" fmla="*/ 0 h 1265859"/>
              <a:gd name="connsiteX1" fmla="*/ 6138643 w 6138643"/>
              <a:gd name="connsiteY1" fmla="*/ 17211 h 1265859"/>
              <a:gd name="connsiteX2" fmla="*/ 5444951 w 6138643"/>
              <a:gd name="connsiteY2" fmla="*/ 1265859 h 1265859"/>
              <a:gd name="connsiteX3" fmla="*/ 0 w 6138643"/>
              <a:gd name="connsiteY3" fmla="*/ 1249009 h 1265859"/>
              <a:gd name="connsiteX4" fmla="*/ 3273 w 6138643"/>
              <a:gd name="connsiteY4" fmla="*/ 0 h 1265859"/>
              <a:gd name="connsiteX0" fmla="*/ 3273 w 6138643"/>
              <a:gd name="connsiteY0" fmla="*/ 0 h 1249009"/>
              <a:gd name="connsiteX1" fmla="*/ 6138643 w 6138643"/>
              <a:gd name="connsiteY1" fmla="*/ 17211 h 1249009"/>
              <a:gd name="connsiteX2" fmla="*/ 5463804 w 6138643"/>
              <a:gd name="connsiteY2" fmla="*/ 1232160 h 1249009"/>
              <a:gd name="connsiteX3" fmla="*/ 0 w 6138643"/>
              <a:gd name="connsiteY3" fmla="*/ 1249009 h 1249009"/>
              <a:gd name="connsiteX4" fmla="*/ 3273 w 6138643"/>
              <a:gd name="connsiteY4" fmla="*/ 0 h 1249009"/>
              <a:gd name="connsiteX0" fmla="*/ 4226481 w 10361851"/>
              <a:gd name="connsiteY0" fmla="*/ 0 h 1249009"/>
              <a:gd name="connsiteX1" fmla="*/ 10361851 w 10361851"/>
              <a:gd name="connsiteY1" fmla="*/ 17211 h 1249009"/>
              <a:gd name="connsiteX2" fmla="*/ 9687012 w 10361851"/>
              <a:gd name="connsiteY2" fmla="*/ 1232160 h 1249009"/>
              <a:gd name="connsiteX3" fmla="*/ 0 w 10361851"/>
              <a:gd name="connsiteY3" fmla="*/ 1249009 h 1249009"/>
              <a:gd name="connsiteX4" fmla="*/ 4226481 w 10361851"/>
              <a:gd name="connsiteY4" fmla="*/ 0 h 1249009"/>
              <a:gd name="connsiteX0" fmla="*/ 371 w 10387230"/>
              <a:gd name="connsiteY0" fmla="*/ 33336 h 1231798"/>
              <a:gd name="connsiteX1" fmla="*/ 10387230 w 10387230"/>
              <a:gd name="connsiteY1" fmla="*/ 0 h 1231798"/>
              <a:gd name="connsiteX2" fmla="*/ 9712391 w 10387230"/>
              <a:gd name="connsiteY2" fmla="*/ 1214949 h 1231798"/>
              <a:gd name="connsiteX3" fmla="*/ 25379 w 10387230"/>
              <a:gd name="connsiteY3" fmla="*/ 1231798 h 1231798"/>
              <a:gd name="connsiteX4" fmla="*/ 371 w 10387230"/>
              <a:gd name="connsiteY4" fmla="*/ 33336 h 1231798"/>
              <a:gd name="connsiteX0" fmla="*/ 778 w 10368783"/>
              <a:gd name="connsiteY0" fmla="*/ 0 h 1232159"/>
              <a:gd name="connsiteX1" fmla="*/ 10368783 w 10368783"/>
              <a:gd name="connsiteY1" fmla="*/ 361 h 1232159"/>
              <a:gd name="connsiteX2" fmla="*/ 9693944 w 10368783"/>
              <a:gd name="connsiteY2" fmla="*/ 1215310 h 1232159"/>
              <a:gd name="connsiteX3" fmla="*/ 6932 w 10368783"/>
              <a:gd name="connsiteY3" fmla="*/ 1232159 h 1232159"/>
              <a:gd name="connsiteX4" fmla="*/ 778 w 10368783"/>
              <a:gd name="connsiteY4" fmla="*/ 0 h 1232159"/>
              <a:gd name="connsiteX0" fmla="*/ 3273 w 10361851"/>
              <a:gd name="connsiteY0" fmla="*/ 0 h 1232159"/>
              <a:gd name="connsiteX1" fmla="*/ 10361851 w 10361851"/>
              <a:gd name="connsiteY1" fmla="*/ 361 h 1232159"/>
              <a:gd name="connsiteX2" fmla="*/ 9687012 w 10361851"/>
              <a:gd name="connsiteY2" fmla="*/ 1215310 h 1232159"/>
              <a:gd name="connsiteX3" fmla="*/ 0 w 10361851"/>
              <a:gd name="connsiteY3" fmla="*/ 1232159 h 1232159"/>
              <a:gd name="connsiteX4" fmla="*/ 3273 w 10361851"/>
              <a:gd name="connsiteY4" fmla="*/ 0 h 1232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61851" h="1232159" extrusionOk="0">
                <a:moveTo>
                  <a:pt x="3273" y="0"/>
                </a:moveTo>
                <a:lnTo>
                  <a:pt x="10361851" y="361"/>
                </a:lnTo>
                <a:lnTo>
                  <a:pt x="9687012" y="1215310"/>
                </a:lnTo>
                <a:lnTo>
                  <a:pt x="0" y="1232159"/>
                </a:lnTo>
                <a:cubicBezTo>
                  <a:pt x="4233" y="527435"/>
                  <a:pt x="-960" y="704724"/>
                  <a:pt x="3273" y="0"/>
                </a:cubicBezTo>
                <a:close/>
              </a:path>
            </a:pathLst>
          </a:custGeom>
          <a:gradFill>
            <a:gsLst>
              <a:gs pos="0">
                <a:srgbClr val="FCBF25"/>
              </a:gs>
              <a:gs pos="100000">
                <a:srgbClr val="5274B1">
                  <a:alpha val="50000"/>
                </a:srgbClr>
              </a:gs>
            </a:gsLst>
            <a:lin ang="0" scaled="1"/>
          </a:gradFill>
          <a:ln w="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rIns="90000" rtlCol="0" anchor="ctr"/>
          <a:lstStyle/>
          <a:p>
            <a:pPr>
              <a:defRPr/>
            </a:pPr>
            <a:r>
              <a:rPr lang="ru-RU" sz="2800" b="1" spc="300">
                <a:latin typeface="Arial Black"/>
                <a:ea typeface="Lato"/>
                <a:cs typeface="Lato"/>
              </a:rPr>
              <a:t>ГРАДОСТРОИТЕЛЬНАЯ ДЕЯТЕЛЬНОСТЬ</a:t>
            </a:r>
          </a:p>
        </p:txBody>
      </p:sp>
      <p:sp>
        <p:nvSpPr>
          <p:cNvPr id="15" name="Шестиугольник 14"/>
          <p:cNvSpPr/>
          <p:nvPr/>
        </p:nvSpPr>
        <p:spPr bwMode="auto">
          <a:xfrm rot="16199998">
            <a:off x="6103005" y="3582156"/>
            <a:ext cx="574284" cy="653543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9BE42">
              <a:alpha val="60000"/>
            </a:srgbClr>
          </a:solidFill>
          <a:ln w="19050">
            <a:gradFill>
              <a:gsLst>
                <a:gs pos="0">
                  <a:srgbClr val="F9BE42"/>
                </a:gs>
                <a:gs pos="74000">
                  <a:schemeClr val="tx1"/>
                </a:gs>
                <a:gs pos="83000">
                  <a:schemeClr val="tx1"/>
                </a:gs>
                <a:gs pos="100000">
                  <a:schemeClr val="tx1"/>
                </a:gs>
              </a:gsLst>
              <a:lin ang="10800000" scaled="1"/>
            </a:gra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108000" tIns="0" rIns="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ru-RU" sz="4800" dirty="0">
                <a:solidFill>
                  <a:schemeClr val="tx1"/>
                </a:solidFill>
                <a:latin typeface="Haettenschweiler"/>
                <a:ea typeface="Lato"/>
                <a:cs typeface="Lato"/>
              </a:rPr>
              <a:t>1</a:t>
            </a:r>
            <a:endParaRPr dirty="0"/>
          </a:p>
        </p:txBody>
      </p:sp>
      <p:cxnSp>
        <p:nvCxnSpPr>
          <p:cNvPr id="18" name="Прямая со стрелкой 17"/>
          <p:cNvCxnSpPr>
            <a:cxnSpLocks/>
          </p:cNvCxnSpPr>
          <p:nvPr/>
        </p:nvCxnSpPr>
        <p:spPr bwMode="auto">
          <a:xfrm>
            <a:off x="6390147" y="4184399"/>
            <a:ext cx="0" cy="381184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 bwMode="auto">
          <a:xfrm>
            <a:off x="11559172" y="0"/>
            <a:ext cx="632828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cxnSp>
        <p:nvCxnSpPr>
          <p:cNvPr id="9" name="Прямая соединительная линия 8"/>
          <p:cNvCxnSpPr>
            <a:cxnSpLocks/>
          </p:cNvCxnSpPr>
          <p:nvPr/>
        </p:nvCxnSpPr>
        <p:spPr bwMode="auto">
          <a:xfrm flipV="1">
            <a:off x="11663385" y="0"/>
            <a:ext cx="0" cy="6129844"/>
          </a:xfrm>
          <a:prstGeom prst="line">
            <a:avLst/>
          </a:prstGeom>
          <a:ln w="127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 algn="ctr">
              <a:defRPr/>
            </a:pPr>
            <a:r>
              <a:rPr lang="ru-RU" sz="1400" dirty="0">
                <a:latin typeface="Times New Roman"/>
                <a:cs typeface="Times New Roman"/>
              </a:rPr>
              <a:t>Заявитель: СГМУП «ГТС»</a:t>
            </a:r>
            <a:br>
              <a:rPr lang="ru-RU" sz="1400" dirty="0">
                <a:latin typeface="Times New Roman"/>
                <a:cs typeface="Times New Roman"/>
              </a:rPr>
            </a:br>
            <a:r>
              <a:rPr lang="ru-RU" sz="1400" dirty="0">
                <a:latin typeface="Times New Roman"/>
                <a:cs typeface="Times New Roman"/>
              </a:rPr>
              <a:t>Исполнитель: ООО «Кадастровый центр недвижимости»</a:t>
            </a:r>
            <a:br>
              <a:rPr lang="ru-RU" sz="1400" dirty="0">
                <a:latin typeface="Times New Roman"/>
                <a:cs typeface="Times New Roman"/>
              </a:rPr>
            </a:br>
            <a:endParaRPr lang="ru-RU" sz="1400" b="1" dirty="0">
              <a:latin typeface="Times New Roman"/>
              <a:cs typeface="Times New Roman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838200" y="1799746"/>
            <a:ext cx="10515600" cy="4077351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 fontScale="25000" lnSpcReduction="20000"/>
          </a:bodyPr>
          <a:lstStyle/>
          <a:p>
            <a:pPr>
              <a:defRPr/>
            </a:pPr>
            <a:endParaRPr lang="ru-RU" sz="1600" dirty="0">
              <a:latin typeface="Times New Roman"/>
              <a:cs typeface="Times New Roman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u-RU" sz="5600" b="1" dirty="0">
                <a:latin typeface="Times New Roman"/>
                <a:cs typeface="Times New Roman"/>
              </a:rPr>
              <a:t>Название:</a:t>
            </a:r>
            <a:r>
              <a:rPr lang="ru-RU" sz="5600" dirty="0">
                <a:latin typeface="Times New Roman"/>
                <a:cs typeface="Times New Roman"/>
              </a:rPr>
              <a:t> «</a:t>
            </a:r>
            <a:r>
              <a:rPr lang="ru-RU" sz="5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ВНЕСЕНИЕ ИЗМЕНЕНИЙ В ПРОЕКТ МЕЖЕВАНИЯ ТЕРРИТОРИИ 20А МИКРОРАЙОНА В ГОРОДЕ СУРГУТЕ В ЧАСТИ ЗЕМЕЛЬНЫХ УЧАСТКОВ ЗУ12 И ЗУ30</a:t>
            </a:r>
            <a:r>
              <a:rPr lang="ru-RU" sz="5600" dirty="0"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»</a:t>
            </a:r>
            <a:r>
              <a:rPr lang="ru-RU" sz="5600" dirty="0">
                <a:latin typeface="Times New Roman"/>
                <a:cs typeface="Times New Roman"/>
              </a:rPr>
              <a:t>              </a:t>
            </a:r>
            <a:br>
              <a:rPr lang="ru-RU" sz="5600" i="1" dirty="0">
                <a:latin typeface="Times New Roman"/>
                <a:cs typeface="Times New Roman"/>
              </a:rPr>
            </a:br>
            <a:r>
              <a:rPr lang="ru-RU" sz="5600" b="1" dirty="0">
                <a:latin typeface="Times New Roman"/>
                <a:cs typeface="Times New Roman"/>
              </a:rPr>
              <a:t>Цель </a:t>
            </a:r>
            <a:r>
              <a:rPr lang="ru-RU" sz="5600" dirty="0">
                <a:latin typeface="Times New Roman"/>
                <a:ea typeface="Times New Roman"/>
                <a:cs typeface="Times New Roman"/>
              </a:rPr>
              <a:t>– корректировка проекта межевания для внесения изменений в ранее утверждённую документацию по планировке территории 20 микрорайона города Сургута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u-RU" sz="5600" dirty="0">
                <a:latin typeface="Times New Roman"/>
                <a:ea typeface="Times New Roman"/>
                <a:cs typeface="Times New Roman"/>
              </a:rPr>
              <a:t>Корректировкой проекта межевания территории предусмотрено образование </a:t>
            </a:r>
            <a:r>
              <a:rPr lang="ru-RU" sz="5600" dirty="0" err="1">
                <a:latin typeface="Times New Roman"/>
                <a:ea typeface="Times New Roman"/>
                <a:cs typeface="Times New Roman"/>
              </a:rPr>
              <a:t>образование</a:t>
            </a:r>
            <a:r>
              <a:rPr lang="ru-RU" sz="5600" dirty="0">
                <a:latin typeface="Times New Roman"/>
                <a:ea typeface="Times New Roman"/>
                <a:cs typeface="Times New Roman"/>
              </a:rPr>
              <a:t> двух земельных участков в один этап: предусматривается образование земельных участков ЗУ12 и ЗУ30 путем перераспределения земельных участков с кадастровыми номерами 86:10:0101035:153 и 86:10:0101035:2927.</a:t>
            </a:r>
          </a:p>
          <a:p>
            <a:pPr marL="0" indent="36195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u-RU" sz="5600" dirty="0">
                <a:latin typeface="Times New Roman"/>
                <a:ea typeface="Times New Roman"/>
                <a:cs typeface="Times New Roman"/>
              </a:rPr>
              <a:t>- образование земельного участка :ЗУ1 (Лесная-4) путем перераспределения земельного участка с кадастровым номером 86:10:0101182:237 и земель, находящихся в государственной или муниципальной собственности, расположенного по адресу: Ханты-Мансийский автономный округ - Югра, г. Сургут, пос. Лесной, д. 133.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ru-RU" sz="5600" dirty="0">
              <a:latin typeface="Times New Roman"/>
              <a:ea typeface="Times New Roman"/>
              <a:cs typeface="Times New Roman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ru-RU" sz="5600" dirty="0">
              <a:latin typeface="Times New Roman"/>
              <a:ea typeface="Times New Roman"/>
              <a:cs typeface="Times New Roman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ru-RU" sz="5600" dirty="0">
              <a:latin typeface="Times New Roman"/>
              <a:ea typeface="Times New Roman"/>
              <a:cs typeface="Times New Roman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ru-RU" sz="5600" dirty="0">
              <a:latin typeface="Times New Roman"/>
              <a:ea typeface="Times New Roman"/>
              <a:cs typeface="Times New Roman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ru-RU" sz="5600" dirty="0">
              <a:latin typeface="Times New Roman"/>
              <a:ea typeface="Times New Roman"/>
              <a:cs typeface="Times New Roman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u-RU" sz="5600" dirty="0">
                <a:latin typeface="Times New Roman"/>
                <a:ea typeface="Times New Roman"/>
                <a:cs typeface="Times New Roman"/>
              </a:rPr>
              <a:t>  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ru-RU" sz="5600" dirty="0">
              <a:latin typeface="Times New Roman"/>
              <a:ea typeface="Times New Roman"/>
              <a:cs typeface="Times New Roman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ru-RU" sz="5600" dirty="0">
              <a:latin typeface="Times New Roman"/>
              <a:ea typeface="Times New Roman"/>
              <a:cs typeface="Times New Roman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ru-RU" sz="5600" dirty="0">
              <a:latin typeface="Times New Roman"/>
              <a:ea typeface="Times New Roman"/>
              <a:cs typeface="Times New Roman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br>
              <a:rPr lang="ru-RU" sz="5600" dirty="0">
                <a:latin typeface="Times New Roman"/>
                <a:ea typeface="Times New Roman"/>
                <a:cs typeface="Times New Roman"/>
              </a:rPr>
            </a:br>
            <a:endParaRPr lang="ru-RU" sz="5600" dirty="0">
              <a:latin typeface="Times New Roman"/>
              <a:ea typeface="Times New Roman"/>
              <a:cs typeface="Times New Roman"/>
            </a:endParaRPr>
          </a:p>
          <a:p>
            <a:pPr>
              <a:defRPr/>
            </a:pPr>
            <a:endParaRPr lang="ru-RU" dirty="0">
              <a:latin typeface="Times New Roman"/>
              <a:cs typeface="Times New Roman"/>
            </a:endParaRPr>
          </a:p>
        </p:txBody>
      </p:sp>
      <p:sp>
        <p:nvSpPr>
          <p:cNvPr id="4" name="Заголовок 1"/>
          <p:cNvSpPr txBox="1"/>
          <p:nvPr/>
        </p:nvSpPr>
        <p:spPr bwMode="auto">
          <a:xfrm>
            <a:off x="104102" y="-277"/>
            <a:ext cx="11559283" cy="36540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defRPr/>
            </a:pPr>
            <a:r>
              <a:rPr lang="ru-RU" sz="1600" spc="300">
                <a:solidFill>
                  <a:schemeClr val="bg2">
                    <a:lumMod val="75000"/>
                  </a:schemeClr>
                </a:solidFill>
                <a:latin typeface="Lato"/>
                <a:ea typeface="Lato"/>
                <a:cs typeface="Lato"/>
              </a:rPr>
              <a:t>Градостроительная деятельность 1.2.59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1663385" y="6221294"/>
            <a:ext cx="390190" cy="46720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 bwMode="auto">
          <a:xfrm rot="16199998">
            <a:off x="8993226" y="3138879"/>
            <a:ext cx="57647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000" spc="300">
                <a:solidFill>
                  <a:srgbClr val="4472C4">
                    <a:lumMod val="50000"/>
                  </a:srgbClr>
                </a:solidFill>
              </a:rPr>
              <a:t>ДЕПАРТАМЕНТ АРХИТЕКТУРЫ И ГРАДОСТРОИТЕЛЬСТВА</a:t>
            </a:r>
            <a:endParaRPr/>
          </a:p>
          <a:p>
            <a:pPr lvl="0">
              <a:defRPr/>
            </a:pPr>
            <a:r>
              <a:rPr lang="ru-RU" sz="1000" spc="300">
                <a:solidFill>
                  <a:srgbClr val="4472C4">
                    <a:lumMod val="50000"/>
                  </a:srgbClr>
                </a:solidFill>
              </a:rPr>
              <a:t>АДМИНИСТРАЦИИ ГОРОДА СУРГУТА</a:t>
            </a:r>
            <a:endParaRPr/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11701169" y="123227"/>
            <a:ext cx="279243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>
              <a:defRPr/>
            </a:pPr>
            <a:r>
              <a:rPr lang="ru-RU" sz="3000">
                <a:solidFill>
                  <a:schemeClr val="accent5">
                    <a:lumMod val="50000"/>
                  </a:schemeClr>
                </a:solidFill>
                <a:latin typeface="Haettenschweiler"/>
              </a:rPr>
              <a:t>1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Ситуационная схема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88C5A2-7410-49E2-9AC5-B39837787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735" y="1448304"/>
            <a:ext cx="5095238" cy="451428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E1A6151-D1E7-425B-96FA-24050FCF4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3612" y="1432354"/>
            <a:ext cx="5340502" cy="412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3231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 bwMode="auto">
          <a:xfrm>
            <a:off x="1006719" y="280676"/>
            <a:ext cx="9502331" cy="601311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normAutofit/>
          </a:bodyPr>
          <a:lstStyle/>
          <a:p>
            <a:pPr algn="ctr">
              <a:defRPr/>
            </a:pPr>
            <a:r>
              <a:rPr lang="ru-RU" sz="1400" b="1" dirty="0">
                <a:latin typeface="Times New Roman"/>
                <a:ea typeface="Times New Roman"/>
                <a:cs typeface="Times New Roman"/>
              </a:rPr>
              <a:t>Утвержденный проект межевания территории  20а микрорайона в г. Сургуте </a:t>
            </a:r>
            <a:endParaRPr sz="1400" b="1" i="1" dirty="0">
              <a:latin typeface="Times New Roman"/>
              <a:cs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11559172" y="0"/>
            <a:ext cx="632828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cxnSp>
        <p:nvCxnSpPr>
          <p:cNvPr id="12" name="Прямая соединительная линия 11"/>
          <p:cNvCxnSpPr>
            <a:cxnSpLocks/>
          </p:cNvCxnSpPr>
          <p:nvPr/>
        </p:nvCxnSpPr>
        <p:spPr bwMode="auto">
          <a:xfrm flipV="1">
            <a:off x="11663385" y="0"/>
            <a:ext cx="0" cy="6129844"/>
          </a:xfrm>
          <a:prstGeom prst="line">
            <a:avLst/>
          </a:prstGeom>
          <a:ln w="127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1663385" y="6221294"/>
            <a:ext cx="390190" cy="467201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 bwMode="auto">
          <a:xfrm rot="16199998">
            <a:off x="8993226" y="3138879"/>
            <a:ext cx="57647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000" spc="300">
                <a:solidFill>
                  <a:srgbClr val="4472C4">
                    <a:lumMod val="50000"/>
                  </a:srgbClr>
                </a:solidFill>
              </a:rPr>
              <a:t>ДЕПАРТАМЕНТ АРХИТЕКТУРЫ И ГРАДОСТРОИТЕЛЬСТВА</a:t>
            </a:r>
            <a:endParaRPr/>
          </a:p>
          <a:p>
            <a:pPr lvl="0">
              <a:defRPr/>
            </a:pPr>
            <a:r>
              <a:rPr lang="ru-RU" sz="1000" spc="300">
                <a:solidFill>
                  <a:srgbClr val="4472C4">
                    <a:lumMod val="50000"/>
                  </a:srgbClr>
                </a:solidFill>
              </a:rPr>
              <a:t>АДМИНИСТРАЦИИ ГОРОДА СУРГУТА</a:t>
            </a:r>
            <a:endParaRPr/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11701168" y="123227"/>
            <a:ext cx="279244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>
              <a:defRPr/>
            </a:pPr>
            <a:r>
              <a:rPr lang="ru-RU" sz="3000">
                <a:solidFill>
                  <a:schemeClr val="accent5">
                    <a:lumMod val="50000"/>
                  </a:schemeClr>
                </a:solidFill>
                <a:latin typeface="Haettenschweiler"/>
              </a:rPr>
              <a:t>1</a:t>
            </a:r>
            <a:endParaRPr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7C94640-3120-4A1D-A910-C5F3C5BBD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8149" y="743849"/>
            <a:ext cx="8780371" cy="611415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 bwMode="auto">
          <a:xfrm>
            <a:off x="2497831" y="123227"/>
            <a:ext cx="6392250" cy="825499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normAutofit fontScale="90000"/>
          </a:bodyPr>
          <a:lstStyle/>
          <a:p>
            <a:pPr algn="ctr">
              <a:defRPr/>
            </a:pPr>
            <a:br>
              <a:rPr lang="ru-RU" sz="1600" dirty="0">
                <a:latin typeface="Times New Roman"/>
                <a:ea typeface="Tahoma"/>
                <a:cs typeface="Times New Roman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Границы земельных участков после внесения изменений</a:t>
            </a:r>
            <a:br>
              <a:rPr lang="ru-RU" sz="1600" dirty="0"/>
            </a:br>
            <a:br>
              <a:rPr lang="ru-RU" sz="1600" b="1" dirty="0">
                <a:latin typeface="Times New Roman"/>
                <a:ea typeface="Tahoma"/>
                <a:cs typeface="Times New Roman"/>
              </a:rPr>
            </a:br>
            <a:r>
              <a:rPr lang="ru-RU" sz="1600" dirty="0">
                <a:latin typeface="Times New Roman"/>
                <a:ea typeface="Tahoma"/>
                <a:cs typeface="Times New Roman"/>
              </a:rPr>
              <a:t>                                                                                                                    </a:t>
            </a:r>
            <a:endParaRPr lang="ru-RU" sz="1600" dirty="0">
              <a:latin typeface="Times New Roman"/>
              <a:cs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11559172" y="0"/>
            <a:ext cx="632828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cxnSp>
        <p:nvCxnSpPr>
          <p:cNvPr id="12" name="Прямая соединительная линия 11"/>
          <p:cNvCxnSpPr>
            <a:cxnSpLocks/>
          </p:cNvCxnSpPr>
          <p:nvPr/>
        </p:nvCxnSpPr>
        <p:spPr bwMode="auto">
          <a:xfrm flipV="1">
            <a:off x="11663385" y="0"/>
            <a:ext cx="0" cy="6129844"/>
          </a:xfrm>
          <a:prstGeom prst="line">
            <a:avLst/>
          </a:prstGeom>
          <a:ln w="127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1663385" y="6221294"/>
            <a:ext cx="390190" cy="467201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 bwMode="auto">
          <a:xfrm rot="16199998">
            <a:off x="8993226" y="3138879"/>
            <a:ext cx="57647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000" spc="300">
                <a:solidFill>
                  <a:srgbClr val="4472C4">
                    <a:lumMod val="50000"/>
                  </a:srgbClr>
                </a:solidFill>
              </a:rPr>
              <a:t>ДЕПАРТАМЕНТ АРХИТЕКТУРЫ И ГРАДОСТРОИТЕЛЬСТВА</a:t>
            </a:r>
            <a:endParaRPr/>
          </a:p>
          <a:p>
            <a:pPr lvl="0">
              <a:defRPr/>
            </a:pPr>
            <a:r>
              <a:rPr lang="ru-RU" sz="1000" spc="300">
                <a:solidFill>
                  <a:srgbClr val="4472C4">
                    <a:lumMod val="50000"/>
                  </a:srgbClr>
                </a:solidFill>
              </a:rPr>
              <a:t>АДМИНИСТРАЦИИ ГОРОДА СУРГУТА</a:t>
            </a:r>
            <a:endParaRPr/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11701168" y="123227"/>
            <a:ext cx="279244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>
              <a:defRPr/>
            </a:pPr>
            <a:r>
              <a:rPr lang="ru-RU" sz="3000">
                <a:solidFill>
                  <a:schemeClr val="accent5">
                    <a:lumMod val="50000"/>
                  </a:schemeClr>
                </a:solidFill>
                <a:latin typeface="Haettenschweiler"/>
              </a:rPr>
              <a:t>1</a:t>
            </a:r>
            <a:endParaRPr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5266795-EEF3-4732-BB90-A840C9B9C9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614" y="570217"/>
            <a:ext cx="4420427" cy="616455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FBAD225-BC55-48E2-BB4E-6E3A8F54A6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7218" y="523792"/>
            <a:ext cx="4542080" cy="633420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276</TotalTime>
  <Words>218</Words>
  <Application>Microsoft Office PowerPoint</Application>
  <DocSecurity>0</DocSecurity>
  <PresentationFormat>Широкоэкранный</PresentationFormat>
  <Paragraphs>41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4" baseType="lpstr">
      <vt:lpstr>Arial</vt:lpstr>
      <vt:lpstr>Arial Black</vt:lpstr>
      <vt:lpstr>Calibri</vt:lpstr>
      <vt:lpstr>Calibri Light</vt:lpstr>
      <vt:lpstr>Haettenschweiler</vt:lpstr>
      <vt:lpstr>Lato</vt:lpstr>
      <vt:lpstr>Times New Roman</vt:lpstr>
      <vt:lpstr>Тема Office</vt:lpstr>
      <vt:lpstr>Презентация PowerPoint</vt:lpstr>
      <vt:lpstr>Презентация PowerPoint</vt:lpstr>
      <vt:lpstr>Заявитель: СГМУП «ГТС» Исполнитель: ООО «Кадастровый центр недвижимости» </vt:lpstr>
      <vt:lpstr>Ситуационная схема</vt:lpstr>
      <vt:lpstr>Утвержденный проект межевания территории  20а микрорайона в г. Сургуте </vt:lpstr>
      <vt:lpstr> Границы земельных участков после внесения изменений                                                                                                                     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Соловьёва</dc:creator>
  <cp:keywords/>
  <dc:description/>
  <cp:lastModifiedBy>visor</cp:lastModifiedBy>
  <cp:revision>1343</cp:revision>
  <dcterms:created xsi:type="dcterms:W3CDTF">2022-04-27T13:15:47Z</dcterms:created>
  <dcterms:modified xsi:type="dcterms:W3CDTF">2024-08-22T06:09:03Z</dcterms:modified>
  <cp:category/>
  <dc:identifier/>
  <cp:contentStatus/>
  <dc:language/>
  <cp:version/>
</cp:coreProperties>
</file>