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309" r:id="rId3"/>
    <p:sldId id="310" r:id="rId4"/>
    <p:sldId id="305" r:id="rId5"/>
    <p:sldId id="307" r:id="rId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лимченко Анастасия Валерьевна" initials="КАВ" lastIdx="1" clrIdx="0">
    <p:extLst>
      <p:ext uri="{19B8F6BF-5375-455C-9EA6-DF929625EA0E}">
        <p15:presenceInfo xmlns:p15="http://schemas.microsoft.com/office/powerpoint/2012/main" xmlns="" userId="S-1-5-21-2944462463-41517796-893743237-99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A7BAB"/>
    <a:srgbClr val="FFFFFF"/>
    <a:srgbClr val="FBD88E"/>
    <a:srgbClr val="76EC6D"/>
    <a:srgbClr val="008484"/>
    <a:srgbClr val="CC47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2093" autoAdjust="0"/>
  </p:normalViewPr>
  <p:slideViewPr>
    <p:cSldViewPr snapToGrid="0">
      <p:cViewPr>
        <p:scale>
          <a:sx n="110" d="100"/>
          <a:sy n="110" d="100"/>
        </p:scale>
        <p:origin x="-348" y="-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255239C9-9388-4384-80B7-7C532D03797C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A6C9BACE-5F67-416F-9B9A-C58E67EBA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24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BACE-5F67-416F-9B9A-C58E67EBA5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016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BACE-5F67-416F-9B9A-C58E67EBA56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43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34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52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5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646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022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52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46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65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35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42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17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53976-5425-4D28-B493-977C0D385C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57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884552"/>
            <a:ext cx="6993925" cy="5251889"/>
          </a:xfrm>
          <a:prstGeom prst="rect">
            <a:avLst/>
          </a:prstGeom>
          <a:gradFill flip="none" rotWithShape="1">
            <a:gsLst>
              <a:gs pos="0">
                <a:srgbClr val="FCBF25"/>
              </a:gs>
              <a:gs pos="100000">
                <a:srgbClr val="5274B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5330" y="1193153"/>
            <a:ext cx="5964193" cy="43031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500" b="1" spc="30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ПРЕЗЕНТАЦИЯ</a:t>
            </a:r>
          </a:p>
          <a:p>
            <a:pPr algn="ctr">
              <a:lnSpc>
                <a:spcPct val="110000"/>
              </a:lnSpc>
            </a:pPr>
            <a:r>
              <a:rPr lang="ru-RU" sz="2500" b="1" spc="30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ДЛЯ СОГЛАСОВАНИЯ ПРОЕКТА МЕЖЕВАНИЯ ТЕРРИТОРИИ (КОРРЕКТИРОВКА ПРОЕКТА МЕЖЕВАНИЯ ТЕРРИТОРИИ КВАРТАЛОВ 29-1 ПО 29-18 (КРОМЕ КВАРТАЛА 29-16) ГОРОДА СУРГУТА В ЧАСТИ ЗЕМЕЛЬНОГО УЧАСТКА С КАДАСТРОВЫМ НОМЕРОМ 86:10:0101049:1)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5733" y="262818"/>
            <a:ext cx="11276224" cy="28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500" b="1" spc="300" noProof="1" smtClean="0"/>
              <a:t>РАЗРАБОТЧИК - ОБЩЕСТВО С ОГРАНИЧЕННОЙ ОТВЕТСТВЕННОСТЬЮ «ТЕХНОМАП»</a:t>
            </a:r>
            <a:endParaRPr lang="ru-RU" sz="1500" b="1" spc="300" noProof="1"/>
          </a:p>
        </p:txBody>
      </p:sp>
      <p:sp>
        <p:nvSpPr>
          <p:cNvPr id="11" name="TextBox 10"/>
          <p:cNvSpPr txBox="1"/>
          <p:nvPr/>
        </p:nvSpPr>
        <p:spPr>
          <a:xfrm>
            <a:off x="0" y="634070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300" dirty="0" smtClean="0"/>
              <a:t>СУРГУТ 2024</a:t>
            </a:r>
            <a:endParaRPr lang="ru-RU" sz="1200" spc="3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555" y="235822"/>
            <a:ext cx="403051" cy="482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96" t="14771" r="40723" b="4992"/>
          <a:stretch/>
        </p:blipFill>
        <p:spPr>
          <a:xfrm>
            <a:off x="6384324" y="882153"/>
            <a:ext cx="5475306" cy="5254769"/>
          </a:xfrm>
          <a:prstGeom prst="hexagon">
            <a:avLst/>
          </a:prstGeom>
          <a:ln w="254000" cap="sq">
            <a:solidFill>
              <a:schemeClr val="bg1"/>
            </a:solidFill>
            <a:miter lim="800000"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866274" y="236962"/>
            <a:ext cx="11325726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51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59172" y="0"/>
            <a:ext cx="63282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08016" y="1276799"/>
            <a:ext cx="492443" cy="485304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000" spc="300" noProof="1" smtClean="0">
                <a:solidFill>
                  <a:schemeClr val="accent5">
                    <a:lumMod val="50000"/>
                  </a:schemeClr>
                </a:solidFill>
              </a:rPr>
              <a:t>ДЕПАРТАМЕНТ АРХИТЕКТУРЫ И ГРАДОСТРОИТЕЛЬСТВА</a:t>
            </a:r>
          </a:p>
          <a:p>
            <a:pPr>
              <a:spcBef>
                <a:spcPts val="0"/>
              </a:spcBef>
            </a:pPr>
            <a:r>
              <a:rPr lang="ru-RU" sz="1000" spc="300" noProof="1" smtClean="0">
                <a:solidFill>
                  <a:schemeClr val="accent5">
                    <a:lumMod val="50000"/>
                  </a:schemeClr>
                </a:solidFill>
              </a:rPr>
              <a:t>АДМИНИСТРАЦИИ ГОРОДА СУРГУТА</a:t>
            </a:r>
            <a:endParaRPr lang="ru-RU" sz="1000" spc="300" noProof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3385" y="6221294"/>
            <a:ext cx="390190" cy="46720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1663385" y="0"/>
            <a:ext cx="0" cy="612984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34070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300" dirty="0" smtClean="0"/>
              <a:t>СУРГУТ 2024</a:t>
            </a:r>
            <a:endParaRPr lang="ru-RU" sz="1200" spc="300" dirty="0"/>
          </a:p>
        </p:txBody>
      </p:sp>
      <p:sp>
        <p:nvSpPr>
          <p:cNvPr id="17" name="Прямоугольник 12"/>
          <p:cNvSpPr/>
          <p:nvPr/>
        </p:nvSpPr>
        <p:spPr>
          <a:xfrm>
            <a:off x="0" y="83128"/>
            <a:ext cx="11444140" cy="637217"/>
          </a:xfrm>
          <a:custGeom>
            <a:avLst/>
            <a:gdLst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8629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105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467157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2030"/>
              <a:gd name="connsiteY0" fmla="*/ 0 h 2074260"/>
              <a:gd name="connsiteX1" fmla="*/ 8622030 w 8622030"/>
              <a:gd name="connsiteY1" fmla="*/ 0 h 2074260"/>
              <a:gd name="connsiteX2" fmla="*/ 7467157 w 8622030"/>
              <a:gd name="connsiteY2" fmla="*/ 2074260 h 2074260"/>
              <a:gd name="connsiteX3" fmla="*/ 0 w 8622030"/>
              <a:gd name="connsiteY3" fmla="*/ 2074260 h 2074260"/>
              <a:gd name="connsiteX4" fmla="*/ 0 w 862203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715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207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50800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508000 w 9135110"/>
              <a:gd name="connsiteY4" fmla="*/ 0 h 2074260"/>
              <a:gd name="connsiteX0" fmla="*/ 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0 w 9135110"/>
              <a:gd name="connsiteY4" fmla="*/ 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112776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5489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5489 h 2074260"/>
              <a:gd name="connsiteX0" fmla="*/ 4127500 w 10262870"/>
              <a:gd name="connsiteY0" fmla="*/ 0 h 2091471"/>
              <a:gd name="connsiteX1" fmla="*/ 10262870 w 10262870"/>
              <a:gd name="connsiteY1" fmla="*/ 17211 h 2091471"/>
              <a:gd name="connsiteX2" fmla="*/ 9097837 w 10262870"/>
              <a:gd name="connsiteY2" fmla="*/ 2091471 h 2091471"/>
              <a:gd name="connsiteX3" fmla="*/ 0 w 10262870"/>
              <a:gd name="connsiteY3" fmla="*/ 2091471 h 2091471"/>
              <a:gd name="connsiteX4" fmla="*/ 4127500 w 10262870"/>
              <a:gd name="connsiteY4" fmla="*/ 0 h 2091471"/>
              <a:gd name="connsiteX0" fmla="*/ 25400 w 6160770"/>
              <a:gd name="connsiteY0" fmla="*/ 0 h 2114171"/>
              <a:gd name="connsiteX1" fmla="*/ 6160770 w 6160770"/>
              <a:gd name="connsiteY1" fmla="*/ 17211 h 2114171"/>
              <a:gd name="connsiteX2" fmla="*/ 4995737 w 6160770"/>
              <a:gd name="connsiteY2" fmla="*/ 2091471 h 2114171"/>
              <a:gd name="connsiteX3" fmla="*/ 0 w 6160770"/>
              <a:gd name="connsiteY3" fmla="*/ 2114171 h 2114171"/>
              <a:gd name="connsiteX4" fmla="*/ 25400 w 6160770"/>
              <a:gd name="connsiteY4" fmla="*/ 0 h 2114171"/>
              <a:gd name="connsiteX0" fmla="*/ 12700 w 6148070"/>
              <a:gd name="connsiteY0" fmla="*/ 0 h 2114171"/>
              <a:gd name="connsiteX1" fmla="*/ 6148070 w 6148070"/>
              <a:gd name="connsiteY1" fmla="*/ 17211 h 2114171"/>
              <a:gd name="connsiteX2" fmla="*/ 4983037 w 6148070"/>
              <a:gd name="connsiteY2" fmla="*/ 2091471 h 2114171"/>
              <a:gd name="connsiteX3" fmla="*/ 0 w 6148070"/>
              <a:gd name="connsiteY3" fmla="*/ 2114171 h 2114171"/>
              <a:gd name="connsiteX4" fmla="*/ 12700 w 6148070"/>
              <a:gd name="connsiteY4" fmla="*/ 0 h 2114171"/>
              <a:gd name="connsiteX0" fmla="*/ 12700 w 6148070"/>
              <a:gd name="connsiteY0" fmla="*/ 0 h 2091471"/>
              <a:gd name="connsiteX1" fmla="*/ 6148070 w 6148070"/>
              <a:gd name="connsiteY1" fmla="*/ 17211 h 2091471"/>
              <a:gd name="connsiteX2" fmla="*/ 4983037 w 6148070"/>
              <a:gd name="connsiteY2" fmla="*/ 2091471 h 2091471"/>
              <a:gd name="connsiteX3" fmla="*/ 0 w 6148070"/>
              <a:gd name="connsiteY3" fmla="*/ 2091471 h 2091471"/>
              <a:gd name="connsiteX4" fmla="*/ 12700 w 6148070"/>
              <a:gd name="connsiteY4" fmla="*/ 0 h 2091471"/>
              <a:gd name="connsiteX0" fmla="*/ 3273 w 6138643"/>
              <a:gd name="connsiteY0" fmla="*/ 0 h 2091471"/>
              <a:gd name="connsiteX1" fmla="*/ 6138643 w 6138643"/>
              <a:gd name="connsiteY1" fmla="*/ 17211 h 2091471"/>
              <a:gd name="connsiteX2" fmla="*/ 4973610 w 6138643"/>
              <a:gd name="connsiteY2" fmla="*/ 2091471 h 2091471"/>
              <a:gd name="connsiteX3" fmla="*/ 0 w 6138643"/>
              <a:gd name="connsiteY3" fmla="*/ 1249009 h 2091471"/>
              <a:gd name="connsiteX4" fmla="*/ 3273 w 6138643"/>
              <a:gd name="connsiteY4" fmla="*/ 0 h 2091471"/>
              <a:gd name="connsiteX0" fmla="*/ 3273 w 6138643"/>
              <a:gd name="connsiteY0" fmla="*/ 0 h 1265859"/>
              <a:gd name="connsiteX1" fmla="*/ 6138643 w 6138643"/>
              <a:gd name="connsiteY1" fmla="*/ 17211 h 1265859"/>
              <a:gd name="connsiteX2" fmla="*/ 5444951 w 6138643"/>
              <a:gd name="connsiteY2" fmla="*/ 1265859 h 1265859"/>
              <a:gd name="connsiteX3" fmla="*/ 0 w 6138643"/>
              <a:gd name="connsiteY3" fmla="*/ 1249009 h 1265859"/>
              <a:gd name="connsiteX4" fmla="*/ 3273 w 6138643"/>
              <a:gd name="connsiteY4" fmla="*/ 0 h 1265859"/>
              <a:gd name="connsiteX0" fmla="*/ 3273 w 6138643"/>
              <a:gd name="connsiteY0" fmla="*/ 0 h 1249009"/>
              <a:gd name="connsiteX1" fmla="*/ 6138643 w 6138643"/>
              <a:gd name="connsiteY1" fmla="*/ 17211 h 1249009"/>
              <a:gd name="connsiteX2" fmla="*/ 5463804 w 6138643"/>
              <a:gd name="connsiteY2" fmla="*/ 1232160 h 1249009"/>
              <a:gd name="connsiteX3" fmla="*/ 0 w 6138643"/>
              <a:gd name="connsiteY3" fmla="*/ 1249009 h 1249009"/>
              <a:gd name="connsiteX4" fmla="*/ 3273 w 6138643"/>
              <a:gd name="connsiteY4" fmla="*/ 0 h 1249009"/>
              <a:gd name="connsiteX0" fmla="*/ 4226481 w 10361851"/>
              <a:gd name="connsiteY0" fmla="*/ 0 h 1249009"/>
              <a:gd name="connsiteX1" fmla="*/ 10361851 w 10361851"/>
              <a:gd name="connsiteY1" fmla="*/ 17211 h 1249009"/>
              <a:gd name="connsiteX2" fmla="*/ 9687012 w 10361851"/>
              <a:gd name="connsiteY2" fmla="*/ 1232160 h 1249009"/>
              <a:gd name="connsiteX3" fmla="*/ 0 w 10361851"/>
              <a:gd name="connsiteY3" fmla="*/ 1249009 h 1249009"/>
              <a:gd name="connsiteX4" fmla="*/ 4226481 w 10361851"/>
              <a:gd name="connsiteY4" fmla="*/ 0 h 1249009"/>
              <a:gd name="connsiteX0" fmla="*/ 371 w 10387230"/>
              <a:gd name="connsiteY0" fmla="*/ 33336 h 1231798"/>
              <a:gd name="connsiteX1" fmla="*/ 10387230 w 10387230"/>
              <a:gd name="connsiteY1" fmla="*/ 0 h 1231798"/>
              <a:gd name="connsiteX2" fmla="*/ 9712391 w 10387230"/>
              <a:gd name="connsiteY2" fmla="*/ 1214949 h 1231798"/>
              <a:gd name="connsiteX3" fmla="*/ 25379 w 10387230"/>
              <a:gd name="connsiteY3" fmla="*/ 1231798 h 1231798"/>
              <a:gd name="connsiteX4" fmla="*/ 371 w 10387230"/>
              <a:gd name="connsiteY4" fmla="*/ 33336 h 1231798"/>
              <a:gd name="connsiteX0" fmla="*/ 778 w 10368783"/>
              <a:gd name="connsiteY0" fmla="*/ 0 h 1232159"/>
              <a:gd name="connsiteX1" fmla="*/ 10368783 w 10368783"/>
              <a:gd name="connsiteY1" fmla="*/ 361 h 1232159"/>
              <a:gd name="connsiteX2" fmla="*/ 9693944 w 10368783"/>
              <a:gd name="connsiteY2" fmla="*/ 1215310 h 1232159"/>
              <a:gd name="connsiteX3" fmla="*/ 6932 w 10368783"/>
              <a:gd name="connsiteY3" fmla="*/ 1232159 h 1232159"/>
              <a:gd name="connsiteX4" fmla="*/ 778 w 10368783"/>
              <a:gd name="connsiteY4" fmla="*/ 0 h 1232159"/>
              <a:gd name="connsiteX0" fmla="*/ 3273 w 10361851"/>
              <a:gd name="connsiteY0" fmla="*/ 0 h 1232159"/>
              <a:gd name="connsiteX1" fmla="*/ 10361851 w 10361851"/>
              <a:gd name="connsiteY1" fmla="*/ 361 h 1232159"/>
              <a:gd name="connsiteX2" fmla="*/ 9687012 w 10361851"/>
              <a:gd name="connsiteY2" fmla="*/ 1215310 h 1232159"/>
              <a:gd name="connsiteX3" fmla="*/ 0 w 10361851"/>
              <a:gd name="connsiteY3" fmla="*/ 1232159 h 1232159"/>
              <a:gd name="connsiteX4" fmla="*/ 3273 w 10361851"/>
              <a:gd name="connsiteY4" fmla="*/ 0 h 12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851" h="1232159">
                <a:moveTo>
                  <a:pt x="3273" y="0"/>
                </a:moveTo>
                <a:lnTo>
                  <a:pt x="10361851" y="361"/>
                </a:lnTo>
                <a:lnTo>
                  <a:pt x="9687012" y="1215310"/>
                </a:lnTo>
                <a:lnTo>
                  <a:pt x="0" y="1232159"/>
                </a:lnTo>
                <a:cubicBezTo>
                  <a:pt x="4233" y="527435"/>
                  <a:pt x="-960" y="704724"/>
                  <a:pt x="3273" y="0"/>
                </a:cubicBezTo>
                <a:close/>
              </a:path>
            </a:pathLst>
          </a:custGeom>
          <a:gradFill flip="none" rotWithShape="1">
            <a:gsLst>
              <a:gs pos="0">
                <a:srgbClr val="FCBF25"/>
              </a:gs>
              <a:gs pos="100000">
                <a:srgbClr val="5274B1">
                  <a:alpha val="50000"/>
                </a:srgbClr>
              </a:gs>
            </a:gsLst>
            <a:lin ang="0" scaled="1"/>
            <a:tileRect/>
          </a:gra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90000" rtlCol="0" anchor="ctr"/>
          <a:lstStyle/>
          <a:p>
            <a:pPr algn="ctr">
              <a:lnSpc>
                <a:spcPct val="150000"/>
              </a:lnSpc>
            </a:pPr>
            <a:r>
              <a:rPr lang="ru-RU" sz="2200" b="1" spc="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ПРОЕКТ МЕЖЕВАНИЯ. ОБЩАЯ ИНФОРМАЦИЯ</a:t>
            </a:r>
            <a:endParaRPr lang="ru-RU" sz="2200" b="1" spc="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365" y="1032562"/>
            <a:ext cx="113004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Заявитель: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Лозовая Муниря Аксановна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Исполнитель: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ООО «Техномап»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Наименование: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Проект межевания территории (корректировка проекта межевания территории кварталов 29-1 по 29-18 (кроме квартала 29-16) города Сургута в части земельного участка с кадастровым номером 86:10:0101049:1)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Причина внесения изменений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раздел земельного участка с кадастровым номером 86:10:0101049:1 с целью оформления права собственности на образуемый земельный участок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Проектом межевания 2019 года земельный участок с кадастровым номером 86:10:0101049:1 был предусмотрен как сохраняемый.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корректировки проекта межевания предусматривается раздел земельного участка с кадастровым номером 86:10:0101049:1 с сохранением исходного в измененных границах, с целью оформления права собственности на образуемый земельный участок под объектами собственности (здания с кадастровыми номерами: 86:10:0101049:244, 86:10:0101049:471, 86:10:0101049:243).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результате корректировки проекта  межевания предусмотрено формирование одного земельного участка с условным номером :ЗУ1: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86:10:0101049:1 (площадь по сведениям ЕГРН -3799  кв.м.), после процедуры раздела сохраняется в измененных границах общей площадью  2049 кв.м.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результате корректировки образуется самостоятельный земельный участок :ЗУ1 - 1750 кв.м.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559172" y="0"/>
            <a:ext cx="63282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3385" y="6221294"/>
            <a:ext cx="390190" cy="46720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rot="16200000">
            <a:off x="8826552" y="2972206"/>
            <a:ext cx="6098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spc="300" noProof="1">
                <a:solidFill>
                  <a:srgbClr val="4472C4">
                    <a:lumMod val="50000"/>
                  </a:srgbClr>
                </a:solidFill>
              </a:rPr>
              <a:t>ДЕПАРТАМЕНТ АРХИТЕКТУРЫ И ГРАДОСТРОИТЕЛЬСТВА</a:t>
            </a:r>
          </a:p>
          <a:p>
            <a:pPr lvl="0">
              <a:defRPr/>
            </a:pPr>
            <a:r>
              <a:rPr lang="ru-RU" sz="1000" spc="300" noProof="1">
                <a:solidFill>
                  <a:srgbClr val="4472C4">
                    <a:lumMod val="50000"/>
                  </a:srgbClr>
                </a:solidFill>
              </a:rPr>
              <a:t>АДМИНИСТРАЦИИ ГОРОДА СУРГУТА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701169" y="123227"/>
            <a:ext cx="2792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Haettenschweiler" panose="020B0706040902060204" pitchFamily="34" charset="0"/>
              </a:rPr>
              <a:t>1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Haettenschweiler" panose="020B070604090206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11609839" y="160638"/>
            <a:ext cx="0" cy="612984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98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8016" y="1276799"/>
            <a:ext cx="492443" cy="485304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000" spc="300" noProof="1" smtClean="0">
                <a:solidFill>
                  <a:schemeClr val="accent5">
                    <a:lumMod val="50000"/>
                  </a:schemeClr>
                </a:solidFill>
              </a:rPr>
              <a:t>ДЕПАРТАМЕНТ АРХИТЕКТУРЫ И ГРАДОСТРОИТЕЛЬСТВА</a:t>
            </a:r>
          </a:p>
          <a:p>
            <a:pPr>
              <a:spcBef>
                <a:spcPts val="0"/>
              </a:spcBef>
            </a:pPr>
            <a:r>
              <a:rPr lang="ru-RU" sz="1000" spc="300" noProof="1" smtClean="0">
                <a:solidFill>
                  <a:schemeClr val="accent5">
                    <a:lumMod val="50000"/>
                  </a:schemeClr>
                </a:solidFill>
              </a:rPr>
              <a:t>АДМИНИСТРАЦИИ ГОРОДА СУРГУТА</a:t>
            </a:r>
            <a:endParaRPr lang="ru-RU" sz="1000" spc="300" noProof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3385" y="6221294"/>
            <a:ext cx="390190" cy="46720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663385" y="0"/>
            <a:ext cx="0" cy="612984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34070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300" dirty="0" smtClean="0"/>
              <a:t>СУРГУТ 2024</a:t>
            </a:r>
            <a:endParaRPr lang="ru-RU" sz="1200" spc="300" dirty="0"/>
          </a:p>
        </p:txBody>
      </p:sp>
      <p:sp>
        <p:nvSpPr>
          <p:cNvPr id="6" name="Прямоугольник 12"/>
          <p:cNvSpPr/>
          <p:nvPr/>
        </p:nvSpPr>
        <p:spPr>
          <a:xfrm>
            <a:off x="0" y="83128"/>
            <a:ext cx="11444140" cy="637217"/>
          </a:xfrm>
          <a:custGeom>
            <a:avLst/>
            <a:gdLst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8629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105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467157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2030"/>
              <a:gd name="connsiteY0" fmla="*/ 0 h 2074260"/>
              <a:gd name="connsiteX1" fmla="*/ 8622030 w 8622030"/>
              <a:gd name="connsiteY1" fmla="*/ 0 h 2074260"/>
              <a:gd name="connsiteX2" fmla="*/ 7467157 w 8622030"/>
              <a:gd name="connsiteY2" fmla="*/ 2074260 h 2074260"/>
              <a:gd name="connsiteX3" fmla="*/ 0 w 8622030"/>
              <a:gd name="connsiteY3" fmla="*/ 2074260 h 2074260"/>
              <a:gd name="connsiteX4" fmla="*/ 0 w 862203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715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207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50800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508000 w 9135110"/>
              <a:gd name="connsiteY4" fmla="*/ 0 h 2074260"/>
              <a:gd name="connsiteX0" fmla="*/ 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0 w 9135110"/>
              <a:gd name="connsiteY4" fmla="*/ 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112776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5489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5489 h 2074260"/>
              <a:gd name="connsiteX0" fmla="*/ 4127500 w 10262870"/>
              <a:gd name="connsiteY0" fmla="*/ 0 h 2091471"/>
              <a:gd name="connsiteX1" fmla="*/ 10262870 w 10262870"/>
              <a:gd name="connsiteY1" fmla="*/ 17211 h 2091471"/>
              <a:gd name="connsiteX2" fmla="*/ 9097837 w 10262870"/>
              <a:gd name="connsiteY2" fmla="*/ 2091471 h 2091471"/>
              <a:gd name="connsiteX3" fmla="*/ 0 w 10262870"/>
              <a:gd name="connsiteY3" fmla="*/ 2091471 h 2091471"/>
              <a:gd name="connsiteX4" fmla="*/ 4127500 w 10262870"/>
              <a:gd name="connsiteY4" fmla="*/ 0 h 2091471"/>
              <a:gd name="connsiteX0" fmla="*/ 25400 w 6160770"/>
              <a:gd name="connsiteY0" fmla="*/ 0 h 2114171"/>
              <a:gd name="connsiteX1" fmla="*/ 6160770 w 6160770"/>
              <a:gd name="connsiteY1" fmla="*/ 17211 h 2114171"/>
              <a:gd name="connsiteX2" fmla="*/ 4995737 w 6160770"/>
              <a:gd name="connsiteY2" fmla="*/ 2091471 h 2114171"/>
              <a:gd name="connsiteX3" fmla="*/ 0 w 6160770"/>
              <a:gd name="connsiteY3" fmla="*/ 2114171 h 2114171"/>
              <a:gd name="connsiteX4" fmla="*/ 25400 w 6160770"/>
              <a:gd name="connsiteY4" fmla="*/ 0 h 2114171"/>
              <a:gd name="connsiteX0" fmla="*/ 12700 w 6148070"/>
              <a:gd name="connsiteY0" fmla="*/ 0 h 2114171"/>
              <a:gd name="connsiteX1" fmla="*/ 6148070 w 6148070"/>
              <a:gd name="connsiteY1" fmla="*/ 17211 h 2114171"/>
              <a:gd name="connsiteX2" fmla="*/ 4983037 w 6148070"/>
              <a:gd name="connsiteY2" fmla="*/ 2091471 h 2114171"/>
              <a:gd name="connsiteX3" fmla="*/ 0 w 6148070"/>
              <a:gd name="connsiteY3" fmla="*/ 2114171 h 2114171"/>
              <a:gd name="connsiteX4" fmla="*/ 12700 w 6148070"/>
              <a:gd name="connsiteY4" fmla="*/ 0 h 2114171"/>
              <a:gd name="connsiteX0" fmla="*/ 12700 w 6148070"/>
              <a:gd name="connsiteY0" fmla="*/ 0 h 2091471"/>
              <a:gd name="connsiteX1" fmla="*/ 6148070 w 6148070"/>
              <a:gd name="connsiteY1" fmla="*/ 17211 h 2091471"/>
              <a:gd name="connsiteX2" fmla="*/ 4983037 w 6148070"/>
              <a:gd name="connsiteY2" fmla="*/ 2091471 h 2091471"/>
              <a:gd name="connsiteX3" fmla="*/ 0 w 6148070"/>
              <a:gd name="connsiteY3" fmla="*/ 2091471 h 2091471"/>
              <a:gd name="connsiteX4" fmla="*/ 12700 w 6148070"/>
              <a:gd name="connsiteY4" fmla="*/ 0 h 2091471"/>
              <a:gd name="connsiteX0" fmla="*/ 3273 w 6138643"/>
              <a:gd name="connsiteY0" fmla="*/ 0 h 2091471"/>
              <a:gd name="connsiteX1" fmla="*/ 6138643 w 6138643"/>
              <a:gd name="connsiteY1" fmla="*/ 17211 h 2091471"/>
              <a:gd name="connsiteX2" fmla="*/ 4973610 w 6138643"/>
              <a:gd name="connsiteY2" fmla="*/ 2091471 h 2091471"/>
              <a:gd name="connsiteX3" fmla="*/ 0 w 6138643"/>
              <a:gd name="connsiteY3" fmla="*/ 1249009 h 2091471"/>
              <a:gd name="connsiteX4" fmla="*/ 3273 w 6138643"/>
              <a:gd name="connsiteY4" fmla="*/ 0 h 2091471"/>
              <a:gd name="connsiteX0" fmla="*/ 3273 w 6138643"/>
              <a:gd name="connsiteY0" fmla="*/ 0 h 1265859"/>
              <a:gd name="connsiteX1" fmla="*/ 6138643 w 6138643"/>
              <a:gd name="connsiteY1" fmla="*/ 17211 h 1265859"/>
              <a:gd name="connsiteX2" fmla="*/ 5444951 w 6138643"/>
              <a:gd name="connsiteY2" fmla="*/ 1265859 h 1265859"/>
              <a:gd name="connsiteX3" fmla="*/ 0 w 6138643"/>
              <a:gd name="connsiteY3" fmla="*/ 1249009 h 1265859"/>
              <a:gd name="connsiteX4" fmla="*/ 3273 w 6138643"/>
              <a:gd name="connsiteY4" fmla="*/ 0 h 1265859"/>
              <a:gd name="connsiteX0" fmla="*/ 3273 w 6138643"/>
              <a:gd name="connsiteY0" fmla="*/ 0 h 1249009"/>
              <a:gd name="connsiteX1" fmla="*/ 6138643 w 6138643"/>
              <a:gd name="connsiteY1" fmla="*/ 17211 h 1249009"/>
              <a:gd name="connsiteX2" fmla="*/ 5463804 w 6138643"/>
              <a:gd name="connsiteY2" fmla="*/ 1232160 h 1249009"/>
              <a:gd name="connsiteX3" fmla="*/ 0 w 6138643"/>
              <a:gd name="connsiteY3" fmla="*/ 1249009 h 1249009"/>
              <a:gd name="connsiteX4" fmla="*/ 3273 w 6138643"/>
              <a:gd name="connsiteY4" fmla="*/ 0 h 1249009"/>
              <a:gd name="connsiteX0" fmla="*/ 4226481 w 10361851"/>
              <a:gd name="connsiteY0" fmla="*/ 0 h 1249009"/>
              <a:gd name="connsiteX1" fmla="*/ 10361851 w 10361851"/>
              <a:gd name="connsiteY1" fmla="*/ 17211 h 1249009"/>
              <a:gd name="connsiteX2" fmla="*/ 9687012 w 10361851"/>
              <a:gd name="connsiteY2" fmla="*/ 1232160 h 1249009"/>
              <a:gd name="connsiteX3" fmla="*/ 0 w 10361851"/>
              <a:gd name="connsiteY3" fmla="*/ 1249009 h 1249009"/>
              <a:gd name="connsiteX4" fmla="*/ 4226481 w 10361851"/>
              <a:gd name="connsiteY4" fmla="*/ 0 h 1249009"/>
              <a:gd name="connsiteX0" fmla="*/ 371 w 10387230"/>
              <a:gd name="connsiteY0" fmla="*/ 33336 h 1231798"/>
              <a:gd name="connsiteX1" fmla="*/ 10387230 w 10387230"/>
              <a:gd name="connsiteY1" fmla="*/ 0 h 1231798"/>
              <a:gd name="connsiteX2" fmla="*/ 9712391 w 10387230"/>
              <a:gd name="connsiteY2" fmla="*/ 1214949 h 1231798"/>
              <a:gd name="connsiteX3" fmla="*/ 25379 w 10387230"/>
              <a:gd name="connsiteY3" fmla="*/ 1231798 h 1231798"/>
              <a:gd name="connsiteX4" fmla="*/ 371 w 10387230"/>
              <a:gd name="connsiteY4" fmla="*/ 33336 h 1231798"/>
              <a:gd name="connsiteX0" fmla="*/ 778 w 10368783"/>
              <a:gd name="connsiteY0" fmla="*/ 0 h 1232159"/>
              <a:gd name="connsiteX1" fmla="*/ 10368783 w 10368783"/>
              <a:gd name="connsiteY1" fmla="*/ 361 h 1232159"/>
              <a:gd name="connsiteX2" fmla="*/ 9693944 w 10368783"/>
              <a:gd name="connsiteY2" fmla="*/ 1215310 h 1232159"/>
              <a:gd name="connsiteX3" fmla="*/ 6932 w 10368783"/>
              <a:gd name="connsiteY3" fmla="*/ 1232159 h 1232159"/>
              <a:gd name="connsiteX4" fmla="*/ 778 w 10368783"/>
              <a:gd name="connsiteY4" fmla="*/ 0 h 1232159"/>
              <a:gd name="connsiteX0" fmla="*/ 3273 w 10361851"/>
              <a:gd name="connsiteY0" fmla="*/ 0 h 1232159"/>
              <a:gd name="connsiteX1" fmla="*/ 10361851 w 10361851"/>
              <a:gd name="connsiteY1" fmla="*/ 361 h 1232159"/>
              <a:gd name="connsiteX2" fmla="*/ 9687012 w 10361851"/>
              <a:gd name="connsiteY2" fmla="*/ 1215310 h 1232159"/>
              <a:gd name="connsiteX3" fmla="*/ 0 w 10361851"/>
              <a:gd name="connsiteY3" fmla="*/ 1232159 h 1232159"/>
              <a:gd name="connsiteX4" fmla="*/ 3273 w 10361851"/>
              <a:gd name="connsiteY4" fmla="*/ 0 h 12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851" h="1232159">
                <a:moveTo>
                  <a:pt x="3273" y="0"/>
                </a:moveTo>
                <a:lnTo>
                  <a:pt x="10361851" y="361"/>
                </a:lnTo>
                <a:lnTo>
                  <a:pt x="9687012" y="1215310"/>
                </a:lnTo>
                <a:lnTo>
                  <a:pt x="0" y="1232159"/>
                </a:lnTo>
                <a:cubicBezTo>
                  <a:pt x="4233" y="527435"/>
                  <a:pt x="-960" y="704724"/>
                  <a:pt x="3273" y="0"/>
                </a:cubicBezTo>
                <a:close/>
              </a:path>
            </a:pathLst>
          </a:custGeom>
          <a:gradFill flip="none" rotWithShape="1">
            <a:gsLst>
              <a:gs pos="0">
                <a:srgbClr val="FCBF25"/>
              </a:gs>
              <a:gs pos="100000">
                <a:srgbClr val="5274B1">
                  <a:alpha val="50000"/>
                </a:srgbClr>
              </a:gs>
            </a:gsLst>
            <a:lin ang="0" scaled="1"/>
            <a:tileRect/>
          </a:gra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90000" rtlCol="0" anchor="ctr"/>
          <a:lstStyle/>
          <a:p>
            <a:pPr algn="ctr">
              <a:lnSpc>
                <a:spcPct val="150000"/>
              </a:lnSpc>
            </a:pPr>
            <a:r>
              <a:rPr lang="ru-RU" sz="2200" b="1" spc="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СИТУАЦИОННЫЕ СХЕМЫ</a:t>
            </a:r>
            <a:endParaRPr lang="ru-RU" sz="2200" b="1" spc="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559172" y="0"/>
            <a:ext cx="63282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3385" y="6221294"/>
            <a:ext cx="390190" cy="46720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16200000">
            <a:off x="8826552" y="2972206"/>
            <a:ext cx="6098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spc="300" noProof="1">
                <a:solidFill>
                  <a:srgbClr val="4472C4">
                    <a:lumMod val="50000"/>
                  </a:srgbClr>
                </a:solidFill>
              </a:rPr>
              <a:t>ДЕПАРТАМЕНТ АРХИТЕКТУРЫ И ГРАДОСТРОИТЕЛЬСТВА</a:t>
            </a:r>
          </a:p>
          <a:p>
            <a:pPr lvl="0">
              <a:defRPr/>
            </a:pPr>
            <a:r>
              <a:rPr lang="ru-RU" sz="1000" spc="300" noProof="1">
                <a:solidFill>
                  <a:srgbClr val="4472C4">
                    <a:lumMod val="50000"/>
                  </a:srgbClr>
                </a:solidFill>
              </a:rPr>
              <a:t>АДМИНИСТРАЦИИ ГОРОДА СУРГУТА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651475" y="123227"/>
            <a:ext cx="32893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000" dirty="0">
                <a:solidFill>
                  <a:schemeClr val="accent5">
                    <a:lumMod val="50000"/>
                  </a:schemeClr>
                </a:solidFill>
                <a:latin typeface="Haettenschweiler" panose="020B0706040902060204" pitchFamily="34" charset="0"/>
              </a:rPr>
              <a:t>2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1626315" y="144163"/>
            <a:ext cx="0" cy="612984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052" y="1128802"/>
            <a:ext cx="5513252" cy="25633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7" name="Стрелка вниз 26"/>
          <p:cNvSpPr/>
          <p:nvPr/>
        </p:nvSpPr>
        <p:spPr>
          <a:xfrm>
            <a:off x="3053750" y="2061713"/>
            <a:ext cx="241541" cy="500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525" y="3770822"/>
            <a:ext cx="5491702" cy="25646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6" name="Стрелка вниз 35"/>
          <p:cNvSpPr/>
          <p:nvPr/>
        </p:nvSpPr>
        <p:spPr>
          <a:xfrm>
            <a:off x="3786996" y="4244196"/>
            <a:ext cx="232913" cy="508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95377" y="1103606"/>
            <a:ext cx="5062095" cy="25687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4" name="Стрелка вниз 43"/>
          <p:cNvSpPr/>
          <p:nvPr/>
        </p:nvSpPr>
        <p:spPr>
          <a:xfrm>
            <a:off x="8428008" y="1587260"/>
            <a:ext cx="232913" cy="517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5375" y="3751915"/>
            <a:ext cx="5079349" cy="25775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6" name="Стрелка вниз 45"/>
          <p:cNvSpPr/>
          <p:nvPr/>
        </p:nvSpPr>
        <p:spPr>
          <a:xfrm>
            <a:off x="8902460" y="4373592"/>
            <a:ext cx="241540" cy="465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559172" y="0"/>
            <a:ext cx="63282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1663385" y="0"/>
            <a:ext cx="0" cy="612984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02" y="4048298"/>
            <a:ext cx="11396891" cy="2640197"/>
          </a:xfrm>
        </p:spPr>
        <p:txBody>
          <a:bodyPr>
            <a:normAutofit/>
          </a:bodyPr>
          <a:lstStyle/>
          <a:p>
            <a:pPr marL="2286000" lvl="5" indent="0">
              <a:buNone/>
            </a:pPr>
            <a:r>
              <a:rPr lang="ru-RU" b="1" i="1" dirty="0" smtClean="0">
                <a:latin typeface="Times New Roman"/>
                <a:cs typeface="Times New Roman"/>
              </a:rPr>
              <a:t/>
            </a:r>
            <a:br>
              <a:rPr lang="ru-RU" b="1" i="1" dirty="0" smtClean="0">
                <a:latin typeface="Times New Roman"/>
                <a:cs typeface="Times New Roman"/>
              </a:rPr>
            </a:br>
            <a:r>
              <a:rPr lang="ru-RU" b="1" i="1" dirty="0" smtClean="0">
                <a:latin typeface="Times New Roman"/>
                <a:cs typeface="Times New Roman"/>
              </a:rPr>
              <a:t/>
            </a:r>
            <a:br>
              <a:rPr lang="ru-RU" b="1" i="1" dirty="0" smtClean="0">
                <a:latin typeface="Times New Roman"/>
                <a:cs typeface="Times New Roman"/>
              </a:rPr>
            </a:br>
            <a:endParaRPr lang="ru-RU" b="1" i="1" dirty="0" smtClean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3385" y="6221294"/>
            <a:ext cx="390190" cy="4672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8826552" y="2972206"/>
            <a:ext cx="6098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spc="300" noProof="1">
                <a:solidFill>
                  <a:srgbClr val="4472C4">
                    <a:lumMod val="50000"/>
                  </a:srgbClr>
                </a:solidFill>
              </a:rPr>
              <a:t>ДЕПАРТАМЕНТ АРХИТЕКТУРЫ И ГРАДОСТРОИТЕЛЬСТВА</a:t>
            </a:r>
          </a:p>
          <a:p>
            <a:pPr lvl="0">
              <a:defRPr/>
            </a:pPr>
            <a:r>
              <a:rPr lang="ru-RU" sz="1000" spc="300" noProof="1">
                <a:solidFill>
                  <a:srgbClr val="4472C4">
                    <a:lumMod val="50000"/>
                  </a:srgbClr>
                </a:solidFill>
              </a:rPr>
              <a:t>АДМИНИСТРАЦИИ ГОРОДА СУРГУТА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51475" y="123227"/>
            <a:ext cx="32893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Haettenschweiler" panose="020B0706040902060204" pitchFamily="34" charset="0"/>
              </a:rPr>
              <a:t>3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Haettenschweiler" panose="020B0706040902060204" pitchFamily="34" charset="0"/>
            </a:endParaRPr>
          </a:p>
        </p:txBody>
      </p:sp>
      <p:sp>
        <p:nvSpPr>
          <p:cNvPr id="20" name="Прямоугольник 12"/>
          <p:cNvSpPr/>
          <p:nvPr/>
        </p:nvSpPr>
        <p:spPr>
          <a:xfrm>
            <a:off x="0" y="83128"/>
            <a:ext cx="11444140" cy="637217"/>
          </a:xfrm>
          <a:custGeom>
            <a:avLst/>
            <a:gdLst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8629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105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467157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2030"/>
              <a:gd name="connsiteY0" fmla="*/ 0 h 2074260"/>
              <a:gd name="connsiteX1" fmla="*/ 8622030 w 8622030"/>
              <a:gd name="connsiteY1" fmla="*/ 0 h 2074260"/>
              <a:gd name="connsiteX2" fmla="*/ 7467157 w 8622030"/>
              <a:gd name="connsiteY2" fmla="*/ 2074260 h 2074260"/>
              <a:gd name="connsiteX3" fmla="*/ 0 w 8622030"/>
              <a:gd name="connsiteY3" fmla="*/ 2074260 h 2074260"/>
              <a:gd name="connsiteX4" fmla="*/ 0 w 862203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715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207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50800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508000 w 9135110"/>
              <a:gd name="connsiteY4" fmla="*/ 0 h 2074260"/>
              <a:gd name="connsiteX0" fmla="*/ 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0 w 9135110"/>
              <a:gd name="connsiteY4" fmla="*/ 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112776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5489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5489 h 2074260"/>
              <a:gd name="connsiteX0" fmla="*/ 4127500 w 10262870"/>
              <a:gd name="connsiteY0" fmla="*/ 0 h 2091471"/>
              <a:gd name="connsiteX1" fmla="*/ 10262870 w 10262870"/>
              <a:gd name="connsiteY1" fmla="*/ 17211 h 2091471"/>
              <a:gd name="connsiteX2" fmla="*/ 9097837 w 10262870"/>
              <a:gd name="connsiteY2" fmla="*/ 2091471 h 2091471"/>
              <a:gd name="connsiteX3" fmla="*/ 0 w 10262870"/>
              <a:gd name="connsiteY3" fmla="*/ 2091471 h 2091471"/>
              <a:gd name="connsiteX4" fmla="*/ 4127500 w 10262870"/>
              <a:gd name="connsiteY4" fmla="*/ 0 h 2091471"/>
              <a:gd name="connsiteX0" fmla="*/ 25400 w 6160770"/>
              <a:gd name="connsiteY0" fmla="*/ 0 h 2114171"/>
              <a:gd name="connsiteX1" fmla="*/ 6160770 w 6160770"/>
              <a:gd name="connsiteY1" fmla="*/ 17211 h 2114171"/>
              <a:gd name="connsiteX2" fmla="*/ 4995737 w 6160770"/>
              <a:gd name="connsiteY2" fmla="*/ 2091471 h 2114171"/>
              <a:gd name="connsiteX3" fmla="*/ 0 w 6160770"/>
              <a:gd name="connsiteY3" fmla="*/ 2114171 h 2114171"/>
              <a:gd name="connsiteX4" fmla="*/ 25400 w 6160770"/>
              <a:gd name="connsiteY4" fmla="*/ 0 h 2114171"/>
              <a:gd name="connsiteX0" fmla="*/ 12700 w 6148070"/>
              <a:gd name="connsiteY0" fmla="*/ 0 h 2114171"/>
              <a:gd name="connsiteX1" fmla="*/ 6148070 w 6148070"/>
              <a:gd name="connsiteY1" fmla="*/ 17211 h 2114171"/>
              <a:gd name="connsiteX2" fmla="*/ 4983037 w 6148070"/>
              <a:gd name="connsiteY2" fmla="*/ 2091471 h 2114171"/>
              <a:gd name="connsiteX3" fmla="*/ 0 w 6148070"/>
              <a:gd name="connsiteY3" fmla="*/ 2114171 h 2114171"/>
              <a:gd name="connsiteX4" fmla="*/ 12700 w 6148070"/>
              <a:gd name="connsiteY4" fmla="*/ 0 h 2114171"/>
              <a:gd name="connsiteX0" fmla="*/ 12700 w 6148070"/>
              <a:gd name="connsiteY0" fmla="*/ 0 h 2091471"/>
              <a:gd name="connsiteX1" fmla="*/ 6148070 w 6148070"/>
              <a:gd name="connsiteY1" fmla="*/ 17211 h 2091471"/>
              <a:gd name="connsiteX2" fmla="*/ 4983037 w 6148070"/>
              <a:gd name="connsiteY2" fmla="*/ 2091471 h 2091471"/>
              <a:gd name="connsiteX3" fmla="*/ 0 w 6148070"/>
              <a:gd name="connsiteY3" fmla="*/ 2091471 h 2091471"/>
              <a:gd name="connsiteX4" fmla="*/ 12700 w 6148070"/>
              <a:gd name="connsiteY4" fmla="*/ 0 h 2091471"/>
              <a:gd name="connsiteX0" fmla="*/ 3273 w 6138643"/>
              <a:gd name="connsiteY0" fmla="*/ 0 h 2091471"/>
              <a:gd name="connsiteX1" fmla="*/ 6138643 w 6138643"/>
              <a:gd name="connsiteY1" fmla="*/ 17211 h 2091471"/>
              <a:gd name="connsiteX2" fmla="*/ 4973610 w 6138643"/>
              <a:gd name="connsiteY2" fmla="*/ 2091471 h 2091471"/>
              <a:gd name="connsiteX3" fmla="*/ 0 w 6138643"/>
              <a:gd name="connsiteY3" fmla="*/ 1249009 h 2091471"/>
              <a:gd name="connsiteX4" fmla="*/ 3273 w 6138643"/>
              <a:gd name="connsiteY4" fmla="*/ 0 h 2091471"/>
              <a:gd name="connsiteX0" fmla="*/ 3273 w 6138643"/>
              <a:gd name="connsiteY0" fmla="*/ 0 h 1265859"/>
              <a:gd name="connsiteX1" fmla="*/ 6138643 w 6138643"/>
              <a:gd name="connsiteY1" fmla="*/ 17211 h 1265859"/>
              <a:gd name="connsiteX2" fmla="*/ 5444951 w 6138643"/>
              <a:gd name="connsiteY2" fmla="*/ 1265859 h 1265859"/>
              <a:gd name="connsiteX3" fmla="*/ 0 w 6138643"/>
              <a:gd name="connsiteY3" fmla="*/ 1249009 h 1265859"/>
              <a:gd name="connsiteX4" fmla="*/ 3273 w 6138643"/>
              <a:gd name="connsiteY4" fmla="*/ 0 h 1265859"/>
              <a:gd name="connsiteX0" fmla="*/ 3273 w 6138643"/>
              <a:gd name="connsiteY0" fmla="*/ 0 h 1249009"/>
              <a:gd name="connsiteX1" fmla="*/ 6138643 w 6138643"/>
              <a:gd name="connsiteY1" fmla="*/ 17211 h 1249009"/>
              <a:gd name="connsiteX2" fmla="*/ 5463804 w 6138643"/>
              <a:gd name="connsiteY2" fmla="*/ 1232160 h 1249009"/>
              <a:gd name="connsiteX3" fmla="*/ 0 w 6138643"/>
              <a:gd name="connsiteY3" fmla="*/ 1249009 h 1249009"/>
              <a:gd name="connsiteX4" fmla="*/ 3273 w 6138643"/>
              <a:gd name="connsiteY4" fmla="*/ 0 h 1249009"/>
              <a:gd name="connsiteX0" fmla="*/ 4226481 w 10361851"/>
              <a:gd name="connsiteY0" fmla="*/ 0 h 1249009"/>
              <a:gd name="connsiteX1" fmla="*/ 10361851 w 10361851"/>
              <a:gd name="connsiteY1" fmla="*/ 17211 h 1249009"/>
              <a:gd name="connsiteX2" fmla="*/ 9687012 w 10361851"/>
              <a:gd name="connsiteY2" fmla="*/ 1232160 h 1249009"/>
              <a:gd name="connsiteX3" fmla="*/ 0 w 10361851"/>
              <a:gd name="connsiteY3" fmla="*/ 1249009 h 1249009"/>
              <a:gd name="connsiteX4" fmla="*/ 4226481 w 10361851"/>
              <a:gd name="connsiteY4" fmla="*/ 0 h 1249009"/>
              <a:gd name="connsiteX0" fmla="*/ 371 w 10387230"/>
              <a:gd name="connsiteY0" fmla="*/ 33336 h 1231798"/>
              <a:gd name="connsiteX1" fmla="*/ 10387230 w 10387230"/>
              <a:gd name="connsiteY1" fmla="*/ 0 h 1231798"/>
              <a:gd name="connsiteX2" fmla="*/ 9712391 w 10387230"/>
              <a:gd name="connsiteY2" fmla="*/ 1214949 h 1231798"/>
              <a:gd name="connsiteX3" fmla="*/ 25379 w 10387230"/>
              <a:gd name="connsiteY3" fmla="*/ 1231798 h 1231798"/>
              <a:gd name="connsiteX4" fmla="*/ 371 w 10387230"/>
              <a:gd name="connsiteY4" fmla="*/ 33336 h 1231798"/>
              <a:gd name="connsiteX0" fmla="*/ 778 w 10368783"/>
              <a:gd name="connsiteY0" fmla="*/ 0 h 1232159"/>
              <a:gd name="connsiteX1" fmla="*/ 10368783 w 10368783"/>
              <a:gd name="connsiteY1" fmla="*/ 361 h 1232159"/>
              <a:gd name="connsiteX2" fmla="*/ 9693944 w 10368783"/>
              <a:gd name="connsiteY2" fmla="*/ 1215310 h 1232159"/>
              <a:gd name="connsiteX3" fmla="*/ 6932 w 10368783"/>
              <a:gd name="connsiteY3" fmla="*/ 1232159 h 1232159"/>
              <a:gd name="connsiteX4" fmla="*/ 778 w 10368783"/>
              <a:gd name="connsiteY4" fmla="*/ 0 h 1232159"/>
              <a:gd name="connsiteX0" fmla="*/ 3273 w 10361851"/>
              <a:gd name="connsiteY0" fmla="*/ 0 h 1232159"/>
              <a:gd name="connsiteX1" fmla="*/ 10361851 w 10361851"/>
              <a:gd name="connsiteY1" fmla="*/ 361 h 1232159"/>
              <a:gd name="connsiteX2" fmla="*/ 9687012 w 10361851"/>
              <a:gd name="connsiteY2" fmla="*/ 1215310 h 1232159"/>
              <a:gd name="connsiteX3" fmla="*/ 0 w 10361851"/>
              <a:gd name="connsiteY3" fmla="*/ 1232159 h 1232159"/>
              <a:gd name="connsiteX4" fmla="*/ 3273 w 10361851"/>
              <a:gd name="connsiteY4" fmla="*/ 0 h 12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851" h="1232159">
                <a:moveTo>
                  <a:pt x="3273" y="0"/>
                </a:moveTo>
                <a:lnTo>
                  <a:pt x="10361851" y="361"/>
                </a:lnTo>
                <a:lnTo>
                  <a:pt x="9687012" y="1215310"/>
                </a:lnTo>
                <a:lnTo>
                  <a:pt x="0" y="1232159"/>
                </a:lnTo>
                <a:cubicBezTo>
                  <a:pt x="4233" y="527435"/>
                  <a:pt x="-960" y="704724"/>
                  <a:pt x="3273" y="0"/>
                </a:cubicBezTo>
                <a:close/>
              </a:path>
            </a:pathLst>
          </a:custGeom>
          <a:gradFill flip="none" rotWithShape="1">
            <a:gsLst>
              <a:gs pos="0">
                <a:srgbClr val="FCBF25"/>
              </a:gs>
              <a:gs pos="100000">
                <a:srgbClr val="5274B1">
                  <a:alpha val="50000"/>
                </a:srgbClr>
              </a:gs>
            </a:gsLst>
            <a:lin ang="0" scaled="1"/>
            <a:tileRect/>
          </a:gra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90000" rtlCol="0" anchor="ctr"/>
          <a:lstStyle/>
          <a:p>
            <a:pPr algn="ctr">
              <a:lnSpc>
                <a:spcPct val="150000"/>
              </a:lnSpc>
            </a:pPr>
            <a:r>
              <a:rPr lang="ru-RU" sz="2200" b="1" spc="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ГРАНИЦЫ СУЩЕСТВУЮЩИХ ЗЕМЕЛЬНЫХ УЧАСТКОВ</a:t>
            </a:r>
            <a:endParaRPr lang="ru-RU" sz="2200" b="1" spc="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2021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300" dirty="0" smtClean="0"/>
              <a:t>СУРГУТ 2024</a:t>
            </a:r>
            <a:endParaRPr lang="ru-RU" sz="1200" spc="300" dirty="0"/>
          </a:p>
        </p:txBody>
      </p:sp>
      <p:pic>
        <p:nvPicPr>
          <p:cNvPr id="17" name="Рисунок 16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268" y="905773"/>
            <a:ext cx="5633573" cy="55726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Рисунок 17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5166" y="858508"/>
            <a:ext cx="50387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13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V="1">
            <a:off x="11663385" y="0"/>
            <a:ext cx="0" cy="612984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3385" y="6221294"/>
            <a:ext cx="390190" cy="4672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8993226" y="3138879"/>
            <a:ext cx="5764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spc="300" noProof="1">
                <a:solidFill>
                  <a:srgbClr val="4472C4">
                    <a:lumMod val="50000"/>
                  </a:srgbClr>
                </a:solidFill>
              </a:rPr>
              <a:t>ДЕПАРТАМЕНТ АРХИТЕКТУРЫ И ГРАДОСТРОИТЕЛЬСТВА</a:t>
            </a:r>
          </a:p>
          <a:p>
            <a:pPr lvl="0">
              <a:defRPr/>
            </a:pPr>
            <a:r>
              <a:rPr lang="ru-RU" sz="1000" spc="300" noProof="1">
                <a:solidFill>
                  <a:srgbClr val="4472C4">
                    <a:lumMod val="50000"/>
                  </a:srgbClr>
                </a:solidFill>
              </a:rPr>
              <a:t>АДМИНИСТРАЦИИ ГОРОДА СУРГУТА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25828" y="123227"/>
            <a:ext cx="35458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Haettenschweiler" panose="020B0706040902060204" pitchFamily="34" charset="0"/>
              </a:rPr>
              <a:t>4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Haettenschweiler" panose="020B0706040902060204" pitchFamily="34" charset="0"/>
            </a:endParaRPr>
          </a:p>
        </p:txBody>
      </p:sp>
      <p:sp>
        <p:nvSpPr>
          <p:cNvPr id="22" name="Прямоугольник 12"/>
          <p:cNvSpPr/>
          <p:nvPr/>
        </p:nvSpPr>
        <p:spPr>
          <a:xfrm>
            <a:off x="0" y="0"/>
            <a:ext cx="11444140" cy="637217"/>
          </a:xfrm>
          <a:custGeom>
            <a:avLst/>
            <a:gdLst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8629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105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467157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2030"/>
              <a:gd name="connsiteY0" fmla="*/ 0 h 2074260"/>
              <a:gd name="connsiteX1" fmla="*/ 8622030 w 8622030"/>
              <a:gd name="connsiteY1" fmla="*/ 0 h 2074260"/>
              <a:gd name="connsiteX2" fmla="*/ 7467157 w 8622030"/>
              <a:gd name="connsiteY2" fmla="*/ 2074260 h 2074260"/>
              <a:gd name="connsiteX3" fmla="*/ 0 w 8622030"/>
              <a:gd name="connsiteY3" fmla="*/ 2074260 h 2074260"/>
              <a:gd name="connsiteX4" fmla="*/ 0 w 862203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715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207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50800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508000 w 9135110"/>
              <a:gd name="connsiteY4" fmla="*/ 0 h 2074260"/>
              <a:gd name="connsiteX0" fmla="*/ 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0 w 9135110"/>
              <a:gd name="connsiteY4" fmla="*/ 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112776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5489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5489 h 2074260"/>
              <a:gd name="connsiteX0" fmla="*/ 4127500 w 10262870"/>
              <a:gd name="connsiteY0" fmla="*/ 0 h 2091471"/>
              <a:gd name="connsiteX1" fmla="*/ 10262870 w 10262870"/>
              <a:gd name="connsiteY1" fmla="*/ 17211 h 2091471"/>
              <a:gd name="connsiteX2" fmla="*/ 9097837 w 10262870"/>
              <a:gd name="connsiteY2" fmla="*/ 2091471 h 2091471"/>
              <a:gd name="connsiteX3" fmla="*/ 0 w 10262870"/>
              <a:gd name="connsiteY3" fmla="*/ 2091471 h 2091471"/>
              <a:gd name="connsiteX4" fmla="*/ 4127500 w 10262870"/>
              <a:gd name="connsiteY4" fmla="*/ 0 h 2091471"/>
              <a:gd name="connsiteX0" fmla="*/ 25400 w 6160770"/>
              <a:gd name="connsiteY0" fmla="*/ 0 h 2114171"/>
              <a:gd name="connsiteX1" fmla="*/ 6160770 w 6160770"/>
              <a:gd name="connsiteY1" fmla="*/ 17211 h 2114171"/>
              <a:gd name="connsiteX2" fmla="*/ 4995737 w 6160770"/>
              <a:gd name="connsiteY2" fmla="*/ 2091471 h 2114171"/>
              <a:gd name="connsiteX3" fmla="*/ 0 w 6160770"/>
              <a:gd name="connsiteY3" fmla="*/ 2114171 h 2114171"/>
              <a:gd name="connsiteX4" fmla="*/ 25400 w 6160770"/>
              <a:gd name="connsiteY4" fmla="*/ 0 h 2114171"/>
              <a:gd name="connsiteX0" fmla="*/ 12700 w 6148070"/>
              <a:gd name="connsiteY0" fmla="*/ 0 h 2114171"/>
              <a:gd name="connsiteX1" fmla="*/ 6148070 w 6148070"/>
              <a:gd name="connsiteY1" fmla="*/ 17211 h 2114171"/>
              <a:gd name="connsiteX2" fmla="*/ 4983037 w 6148070"/>
              <a:gd name="connsiteY2" fmla="*/ 2091471 h 2114171"/>
              <a:gd name="connsiteX3" fmla="*/ 0 w 6148070"/>
              <a:gd name="connsiteY3" fmla="*/ 2114171 h 2114171"/>
              <a:gd name="connsiteX4" fmla="*/ 12700 w 6148070"/>
              <a:gd name="connsiteY4" fmla="*/ 0 h 2114171"/>
              <a:gd name="connsiteX0" fmla="*/ 12700 w 6148070"/>
              <a:gd name="connsiteY0" fmla="*/ 0 h 2091471"/>
              <a:gd name="connsiteX1" fmla="*/ 6148070 w 6148070"/>
              <a:gd name="connsiteY1" fmla="*/ 17211 h 2091471"/>
              <a:gd name="connsiteX2" fmla="*/ 4983037 w 6148070"/>
              <a:gd name="connsiteY2" fmla="*/ 2091471 h 2091471"/>
              <a:gd name="connsiteX3" fmla="*/ 0 w 6148070"/>
              <a:gd name="connsiteY3" fmla="*/ 2091471 h 2091471"/>
              <a:gd name="connsiteX4" fmla="*/ 12700 w 6148070"/>
              <a:gd name="connsiteY4" fmla="*/ 0 h 2091471"/>
              <a:gd name="connsiteX0" fmla="*/ 3273 w 6138643"/>
              <a:gd name="connsiteY0" fmla="*/ 0 h 2091471"/>
              <a:gd name="connsiteX1" fmla="*/ 6138643 w 6138643"/>
              <a:gd name="connsiteY1" fmla="*/ 17211 h 2091471"/>
              <a:gd name="connsiteX2" fmla="*/ 4973610 w 6138643"/>
              <a:gd name="connsiteY2" fmla="*/ 2091471 h 2091471"/>
              <a:gd name="connsiteX3" fmla="*/ 0 w 6138643"/>
              <a:gd name="connsiteY3" fmla="*/ 1249009 h 2091471"/>
              <a:gd name="connsiteX4" fmla="*/ 3273 w 6138643"/>
              <a:gd name="connsiteY4" fmla="*/ 0 h 2091471"/>
              <a:gd name="connsiteX0" fmla="*/ 3273 w 6138643"/>
              <a:gd name="connsiteY0" fmla="*/ 0 h 1265859"/>
              <a:gd name="connsiteX1" fmla="*/ 6138643 w 6138643"/>
              <a:gd name="connsiteY1" fmla="*/ 17211 h 1265859"/>
              <a:gd name="connsiteX2" fmla="*/ 5444951 w 6138643"/>
              <a:gd name="connsiteY2" fmla="*/ 1265859 h 1265859"/>
              <a:gd name="connsiteX3" fmla="*/ 0 w 6138643"/>
              <a:gd name="connsiteY3" fmla="*/ 1249009 h 1265859"/>
              <a:gd name="connsiteX4" fmla="*/ 3273 w 6138643"/>
              <a:gd name="connsiteY4" fmla="*/ 0 h 1265859"/>
              <a:gd name="connsiteX0" fmla="*/ 3273 w 6138643"/>
              <a:gd name="connsiteY0" fmla="*/ 0 h 1249009"/>
              <a:gd name="connsiteX1" fmla="*/ 6138643 w 6138643"/>
              <a:gd name="connsiteY1" fmla="*/ 17211 h 1249009"/>
              <a:gd name="connsiteX2" fmla="*/ 5463804 w 6138643"/>
              <a:gd name="connsiteY2" fmla="*/ 1232160 h 1249009"/>
              <a:gd name="connsiteX3" fmla="*/ 0 w 6138643"/>
              <a:gd name="connsiteY3" fmla="*/ 1249009 h 1249009"/>
              <a:gd name="connsiteX4" fmla="*/ 3273 w 6138643"/>
              <a:gd name="connsiteY4" fmla="*/ 0 h 1249009"/>
              <a:gd name="connsiteX0" fmla="*/ 4226481 w 10361851"/>
              <a:gd name="connsiteY0" fmla="*/ 0 h 1249009"/>
              <a:gd name="connsiteX1" fmla="*/ 10361851 w 10361851"/>
              <a:gd name="connsiteY1" fmla="*/ 17211 h 1249009"/>
              <a:gd name="connsiteX2" fmla="*/ 9687012 w 10361851"/>
              <a:gd name="connsiteY2" fmla="*/ 1232160 h 1249009"/>
              <a:gd name="connsiteX3" fmla="*/ 0 w 10361851"/>
              <a:gd name="connsiteY3" fmla="*/ 1249009 h 1249009"/>
              <a:gd name="connsiteX4" fmla="*/ 4226481 w 10361851"/>
              <a:gd name="connsiteY4" fmla="*/ 0 h 1249009"/>
              <a:gd name="connsiteX0" fmla="*/ 371 w 10387230"/>
              <a:gd name="connsiteY0" fmla="*/ 33336 h 1231798"/>
              <a:gd name="connsiteX1" fmla="*/ 10387230 w 10387230"/>
              <a:gd name="connsiteY1" fmla="*/ 0 h 1231798"/>
              <a:gd name="connsiteX2" fmla="*/ 9712391 w 10387230"/>
              <a:gd name="connsiteY2" fmla="*/ 1214949 h 1231798"/>
              <a:gd name="connsiteX3" fmla="*/ 25379 w 10387230"/>
              <a:gd name="connsiteY3" fmla="*/ 1231798 h 1231798"/>
              <a:gd name="connsiteX4" fmla="*/ 371 w 10387230"/>
              <a:gd name="connsiteY4" fmla="*/ 33336 h 1231798"/>
              <a:gd name="connsiteX0" fmla="*/ 778 w 10368783"/>
              <a:gd name="connsiteY0" fmla="*/ 0 h 1232159"/>
              <a:gd name="connsiteX1" fmla="*/ 10368783 w 10368783"/>
              <a:gd name="connsiteY1" fmla="*/ 361 h 1232159"/>
              <a:gd name="connsiteX2" fmla="*/ 9693944 w 10368783"/>
              <a:gd name="connsiteY2" fmla="*/ 1215310 h 1232159"/>
              <a:gd name="connsiteX3" fmla="*/ 6932 w 10368783"/>
              <a:gd name="connsiteY3" fmla="*/ 1232159 h 1232159"/>
              <a:gd name="connsiteX4" fmla="*/ 778 w 10368783"/>
              <a:gd name="connsiteY4" fmla="*/ 0 h 1232159"/>
              <a:gd name="connsiteX0" fmla="*/ 3273 w 10361851"/>
              <a:gd name="connsiteY0" fmla="*/ 0 h 1232159"/>
              <a:gd name="connsiteX1" fmla="*/ 10361851 w 10361851"/>
              <a:gd name="connsiteY1" fmla="*/ 361 h 1232159"/>
              <a:gd name="connsiteX2" fmla="*/ 9687012 w 10361851"/>
              <a:gd name="connsiteY2" fmla="*/ 1215310 h 1232159"/>
              <a:gd name="connsiteX3" fmla="*/ 0 w 10361851"/>
              <a:gd name="connsiteY3" fmla="*/ 1232159 h 1232159"/>
              <a:gd name="connsiteX4" fmla="*/ 3273 w 10361851"/>
              <a:gd name="connsiteY4" fmla="*/ 0 h 12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851" h="1232159">
                <a:moveTo>
                  <a:pt x="3273" y="0"/>
                </a:moveTo>
                <a:lnTo>
                  <a:pt x="10361851" y="361"/>
                </a:lnTo>
                <a:lnTo>
                  <a:pt x="9687012" y="1215310"/>
                </a:lnTo>
                <a:lnTo>
                  <a:pt x="0" y="1232159"/>
                </a:lnTo>
                <a:cubicBezTo>
                  <a:pt x="4233" y="527435"/>
                  <a:pt x="-960" y="704724"/>
                  <a:pt x="3273" y="0"/>
                </a:cubicBezTo>
                <a:close/>
              </a:path>
            </a:pathLst>
          </a:custGeom>
          <a:gradFill flip="none" rotWithShape="1">
            <a:gsLst>
              <a:gs pos="0">
                <a:srgbClr val="FCBF25"/>
              </a:gs>
              <a:gs pos="100000">
                <a:srgbClr val="5274B1">
                  <a:alpha val="50000"/>
                </a:srgbClr>
              </a:gs>
            </a:gsLst>
            <a:lin ang="0" scaled="1"/>
            <a:tileRect/>
          </a:gra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90000"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Корректировка проекта межевания территории кварталов 29-1 по 29-18 (кроме квартала 29-16) города Сургута в части земельного участка с кадастровым номером 86:10:0101049:1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45997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300" dirty="0" smtClean="0"/>
              <a:t>СУРГУТ 2024</a:t>
            </a:r>
            <a:endParaRPr lang="ru-RU" sz="1200" spc="300" dirty="0"/>
          </a:p>
        </p:txBody>
      </p:sp>
      <p:pic>
        <p:nvPicPr>
          <p:cNvPr id="15" name="Рисунок 14" descr="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170" y="5119780"/>
            <a:ext cx="4203467" cy="11672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2042" y="812042"/>
            <a:ext cx="4108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Существующие границы по проекту межевания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0674" y="791570"/>
            <a:ext cx="49531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Границы ЗУ после корректировки проекта межевания</a:t>
            </a:r>
          </a:p>
          <a:p>
            <a:endParaRPr lang="ru-RU" dirty="0"/>
          </a:p>
        </p:txBody>
      </p:sp>
      <p:pic>
        <p:nvPicPr>
          <p:cNvPr id="25" name="Рисунок 24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3540" y="1091068"/>
            <a:ext cx="4810030" cy="40157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6" name="Рисунок 25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4664" y="5124899"/>
            <a:ext cx="3819615" cy="1363579"/>
          </a:xfrm>
          <a:prstGeom prst="rect">
            <a:avLst/>
          </a:prstGeom>
        </p:spPr>
      </p:pic>
      <p:pic>
        <p:nvPicPr>
          <p:cNvPr id="21" name="Рисунок 20" descr="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678" y="1132397"/>
            <a:ext cx="4938623" cy="40294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81372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52555</TotalTime>
  <Words>314</Words>
  <Application>Microsoft Office PowerPoint</Application>
  <PresentationFormat>Произвольный</PresentationFormat>
  <Paragraphs>45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Соловьёва</dc:creator>
  <cp:lastModifiedBy>1sm</cp:lastModifiedBy>
  <cp:revision>1492</cp:revision>
  <cp:lastPrinted>2023-11-13T04:48:55Z</cp:lastPrinted>
  <dcterms:created xsi:type="dcterms:W3CDTF">2022-04-27T13:15:47Z</dcterms:created>
  <dcterms:modified xsi:type="dcterms:W3CDTF">2024-09-30T05:50:14Z</dcterms:modified>
</cp:coreProperties>
</file>